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notesSlides/notesSlide8.xml" ContentType="application/vnd.openxmlformats-officedocument.presentationml.notesSlide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18"/>
  </p:notesMasterIdLst>
  <p:handoutMasterIdLst>
    <p:handoutMasterId r:id="rId19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06" r:id="rId15"/>
    <p:sldId id="1448943210" r:id="rId16"/>
    <p:sldId id="3734" r:id="rId17"/>
  </p:sldIdLst>
  <p:sldSz cx="12192000" cy="6858000"/>
  <p:notesSz cx="7102475" cy="9388475"/>
  <p:embeddedFontLst>
    <p:embeddedFont>
      <p:font typeface="Aptos SemiBold" panose="020B0004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53" autoAdjust="0"/>
    <p:restoredTop sz="94609" autoAdjust="0"/>
  </p:normalViewPr>
  <p:slideViewPr>
    <p:cSldViewPr snapToGrid="0" snapToObjects="1">
      <p:cViewPr varScale="1">
        <p:scale>
          <a:sx n="102" d="100"/>
          <a:sy n="102" d="100"/>
        </p:scale>
        <p:origin x="1074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6.fntdata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5.fntdata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custSel modSld">
      <pc:chgData name="Nisreen Basiouny" userId="483efea3410121a7" providerId="LiveId" clId="{96616AA6-13D8-4E3E-9D16-1D49396CAFEF}" dt="2025-10-05T06:06:09.446" v="29" actId="20577"/>
      <pc:docMkLst>
        <pc:docMk/>
      </pc:docMkLst>
      <pc:sldChg chg="modSp mod">
        <pc:chgData name="Nisreen Basiouny" userId="483efea3410121a7" providerId="LiveId" clId="{96616AA6-13D8-4E3E-9D16-1D49396CAFEF}" dt="2025-09-14T06:36:48.211" v="5" actId="27636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09-14T06:36:48.211" v="5" actId="27636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05T05:07:21.700" v="25" actId="20577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09-14T06:37:09.285" v="6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05T05:07:21.700" v="25" actId="20577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09-14T06:37:30.027" v="11" actId="20577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09-14T06:37:30.027" v="11" actId="20577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05T06:06:09.446" v="29" actId="20577"/>
        <pc:sldMkLst>
          <pc:docMk/>
          <pc:sldMk cId="214187892" sldId="1448943202"/>
        </pc:sldMkLst>
        <pc:spChg chg="mod">
          <ac:chgData name="Nisreen Basiouny" userId="483efea3410121a7" providerId="LiveId" clId="{96616AA6-13D8-4E3E-9D16-1D49396CAFEF}" dt="2025-10-05T06:06:09.446" v="29" actId="20577"/>
          <ac:spMkLst>
            <pc:docMk/>
            <pc:sldMk cId="214187892" sldId="1448943202"/>
            <ac:spMk id="3" creationId="{11AFB5DB-308D-CD0D-2E53-91432F65E45E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5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5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5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5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5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559A-ABB4-ADF1-76F3-86D307C95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7FD66-1643-9450-A80F-90A3AC576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70F5CD-6977-1097-FF83-A7D2A7381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80F5B-77B1-4C5F-E599-CCF97BFBD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807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5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755.xml"/><Relationship Id="rId7" Type="http://schemas.openxmlformats.org/officeDocument/2006/relationships/image" Target="../media/image17.emf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oleObject" Target="../embeddings/oleObject65.bin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56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 on [date]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 fontScale="90000"/>
          </a:bodyPr>
          <a:lstStyle/>
          <a:p>
            <a:r>
              <a:rPr lang="en-US" dirty="0"/>
              <a:t>Digitus Group – Risk Committee Charter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Risk Committee Charter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>
              <a:buNone/>
            </a:pPr>
            <a:r>
              <a:rPr lang="en-US" dirty="0"/>
              <a:t>The Risk Committee (“the Committee”) is established by the Board of Directors of </a:t>
            </a:r>
            <a:r>
              <a:rPr lang="en-US" b="1" dirty="0"/>
              <a:t>Digitus Group K.S.C.P.</a:t>
            </a:r>
            <a:r>
              <a:rPr lang="en-US" dirty="0"/>
              <a:t> to assist the Board in fulfilling its oversight responsibilities for: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Monitoring the Company’s </a:t>
            </a:r>
            <a:r>
              <a:rPr lang="en-US" b="1" dirty="0"/>
              <a:t>risk management framework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Identifying and assessing key risks (strategic, operational, financial, regulatory, reputational, and digital/cybersecurity).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Ensuring that risk-taking is aligned with the Company’s </a:t>
            </a:r>
            <a:r>
              <a:rPr lang="en-US" b="1" dirty="0"/>
              <a:t>strategic objectives</a:t>
            </a:r>
            <a:r>
              <a:rPr lang="en-US" dirty="0"/>
              <a:t> and </a:t>
            </a:r>
            <a:r>
              <a:rPr lang="en-US" b="1" dirty="0"/>
              <a:t>shareholders’ interests</a:t>
            </a:r>
            <a:r>
              <a:rPr lang="en-US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Supporting the Board in promoting a </a:t>
            </a:r>
            <a:r>
              <a:rPr lang="en-US" b="1" dirty="0"/>
              <a:t>strong risk culture</a:t>
            </a:r>
            <a:r>
              <a:rPr lang="en-US" dirty="0"/>
              <a:t> across the Group in compliance with </a:t>
            </a:r>
            <a:r>
              <a:rPr lang="en-US" b="1" dirty="0"/>
              <a:t>CMA Kuwait regulations</a:t>
            </a:r>
            <a:r>
              <a:rPr lang="en-US" dirty="0"/>
              <a:t> and GCC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Authority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463180" y="2294395"/>
            <a:ext cx="6585034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derives its authority from the Board and operates in line with the Company’s Articles of Association and CMA regulations.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may request any information from management necessary for fulfilling its responsibilities.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may engage independent advisors at the Company’s expense, with Board approval where required.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25630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Composition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2294395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Committee shall consist of at least three (3) non-executive directors, the majority of whom must be independent directors, as required by CMA rules.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At least one member shall have expertise in accounting and/or financial management.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Members are appointed by the Board and serve for a renewable term determined by the Board.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Chairman of the Committee shall be an independent director and shall not be the Chairman of the Board.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483209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/>
              <a:t>4. Roles and Responsibilities</a:t>
            </a:r>
          </a:p>
          <a:p>
            <a:pPr>
              <a:buNone/>
            </a:pPr>
            <a:r>
              <a:rPr lang="en-US" sz="1400" dirty="0"/>
              <a:t>The Committee shall perform the following key duties:</a:t>
            </a:r>
          </a:p>
          <a:p>
            <a:pPr>
              <a:buNone/>
            </a:pPr>
            <a:r>
              <a:rPr lang="en-US" sz="1400" b="1" dirty="0"/>
              <a:t>A. Risk Framework &amp; Policies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Recommend to the Board a comprehensive </a:t>
            </a:r>
            <a:r>
              <a:rPr lang="en-US" sz="1400" b="1" dirty="0"/>
              <a:t>Risk Management Framework</a:t>
            </a:r>
            <a:r>
              <a:rPr lang="en-US" sz="1400" dirty="0"/>
              <a:t> that covers strategic, operational, financial, compliance, and digital infrastructure risks.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and approve risk policies, procedures, and risk appetite statements.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integration of risk management into strategic planning and decision-making.</a:t>
            </a:r>
          </a:p>
          <a:p>
            <a:pPr>
              <a:buNone/>
            </a:pPr>
            <a:r>
              <a:rPr lang="en-US" sz="1400" b="1" dirty="0"/>
              <a:t>B. Risk Identification &amp; Monitoring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Monitor key risks across all business units, including emerging risks.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proper mechanisms exist for </a:t>
            </a:r>
            <a:r>
              <a:rPr lang="en-US" sz="1400" b="1" dirty="0"/>
              <a:t>risk reporting, escalation, and mitigation</a:t>
            </a:r>
            <a:r>
              <a:rPr lang="en-US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risks related to </a:t>
            </a:r>
            <a:r>
              <a:rPr lang="en-US" sz="1400" b="1" dirty="0"/>
              <a:t>cybersecurity, data centers, ICT infrastructure, and digital transformation projects</a:t>
            </a:r>
            <a:r>
              <a:rPr lang="en-US" sz="1400" dirty="0"/>
              <a:t>.</a:t>
            </a:r>
          </a:p>
          <a:p>
            <a:pPr>
              <a:buNone/>
            </a:pPr>
            <a:r>
              <a:rPr lang="en-US" sz="1400" b="1" dirty="0"/>
              <a:t>C. Internal Controls &amp; Assurance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the effectiveness of risk-related internal controls.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risk reports prepared by management, internal audit, and external auditors.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Coordinate with the Audit Committee on overlapping areas (financial and compliance risks).</a:t>
            </a:r>
          </a:p>
          <a:p>
            <a:pPr>
              <a:buNone/>
            </a:pPr>
            <a:r>
              <a:rPr lang="en-US" sz="1400" b="1" dirty="0"/>
              <a:t>D. Crisis Management &amp; Business Continuity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and monitor the Company’s </a:t>
            </a:r>
            <a:r>
              <a:rPr lang="en-US" sz="1400" b="1" dirty="0"/>
              <a:t>business continuity and disaster recovery plans</a:t>
            </a:r>
            <a:r>
              <a:rPr lang="en-US" sz="1400" dirty="0"/>
              <a:t>, particularly for data center operations and telecom/digital services.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Oversee crisis response protocols and ensure lessons learned are integrated into risk processes.</a:t>
            </a:r>
          </a:p>
          <a:p>
            <a:pPr>
              <a:buNone/>
            </a:pPr>
            <a:r>
              <a:rPr lang="en-US" sz="1400" b="1" dirty="0"/>
              <a:t>E. Compliance &amp; Regulatory Oversight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Ensure compliance with </a:t>
            </a:r>
            <a:r>
              <a:rPr lang="en-US" sz="1400" b="1" dirty="0"/>
              <a:t>CMA governance rules, Companies Law, and applicable GCC regulatory requirements</a:t>
            </a:r>
            <a:r>
              <a:rPr lang="en-US" sz="1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/>
              <a:t>Review reports of material breaches, litigation, or regulatory matters that may affect the Company’s risk profile.</a:t>
            </a:r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A607DEE2-CE42-7194-C88A-FE88D9B78ABC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64087" y="2851919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Meetings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94169" y="2036327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shall meet at least </a:t>
            </a:r>
            <a:r>
              <a:rPr lang="en-US" b="1" dirty="0"/>
              <a:t>four (4) times annually</a:t>
            </a:r>
            <a:r>
              <a:rPr lang="en-US" dirty="0"/>
              <a:t> and as needed.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majority of members must be present to form a quorum.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Committee may invite the CEO, CFO, Internal Auditor, External Auditor, or other executives to attend meetings as observers.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Board Secretary (or a designated secretary) shall record and maintain meeting minutes.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Reporting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E835286-9A19-BB4B-0CD5-1B8BE603E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868659"/>
            <a:ext cx="7004649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report regularly to the Board on key findings, recommendations, and follow-up actions.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Committee shall prepare an annual report on its activities, to be disclosed to shareholders as part of the governance report required by CMA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0C5D-5170-7207-8701-C0F4D4BEB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3CDB64AB-62BE-99FB-E3A7-4AC7A90C235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08" imgH="408" progId="TCLayout.ActiveDocument.1">
                  <p:embed/>
                </p:oleObj>
              </mc:Choice>
              <mc:Fallback>
                <p:oleObj name="think-cell Slide" r:id="rId6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DB64AB-62BE-99FB-E3A7-4AC7A90C23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86E3FD86-0DBA-986E-B202-5D6244EFCE3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717B10-C1DF-8D2A-DAD7-6882B0A23901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1FD5B74-CA6A-43FB-365D-C6F12D4B79F8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22921" y="1032546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7. Evaluation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DC51641-BA44-A59B-C5B9-7F994FC82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246" y="3029532"/>
            <a:ext cx="71737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This Charter shall be reviewed at least </a:t>
            </a:r>
            <a:r>
              <a:rPr lang="en-US" b="1" dirty="0"/>
              <a:t>once every two (2) years</a:t>
            </a:r>
            <a:r>
              <a:rPr lang="en-US" dirty="0"/>
              <a:t>, or earlier if required by regulatory changes or best practice developments. Amendments shall be approved by the Board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635BA86D-8688-8BDF-5F17-EA00F5E0F0CE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22921" y="3194563"/>
            <a:ext cx="3502324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13. Charter Review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A69C02-420B-7FA5-FAAE-FBCC15628383}"/>
              </a:ext>
            </a:extLst>
          </p:cNvPr>
          <p:cNvSpPr txBox="1"/>
          <p:nvPr/>
        </p:nvSpPr>
        <p:spPr>
          <a:xfrm>
            <a:off x="4025246" y="999239"/>
            <a:ext cx="7173797" cy="1200329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/>
            <a:r>
              <a:rPr lang="en-US" dirty="0"/>
              <a:t>The Committee shall conduct an annual self-assessment of its effectiveness.</a:t>
            </a:r>
          </a:p>
          <a:p>
            <a:pPr algn="just"/>
            <a:r>
              <a:rPr lang="en-US" dirty="0"/>
              <a:t>The results of the evaluation shall be reported to the Board, and improvement actions shall be tracked.</a:t>
            </a:r>
          </a:p>
        </p:txBody>
      </p:sp>
    </p:spTree>
    <p:extLst>
      <p:ext uri="{BB962C8B-B14F-4D97-AF65-F5344CB8AC3E}">
        <p14:creationId xmlns:p14="http://schemas.microsoft.com/office/powerpoint/2010/main" val="2926156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11454</TotalTime>
  <Words>724</Words>
  <Application>Microsoft Office PowerPoint</Application>
  <PresentationFormat>Widescreen</PresentationFormat>
  <Paragraphs>66</Paragraphs>
  <Slides>9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Arial</vt:lpstr>
      <vt:lpstr>Aptos SemiBold</vt:lpstr>
      <vt:lpstr>Calibri Light</vt:lpstr>
      <vt:lpstr>Aptos</vt:lpstr>
      <vt:lpstr>Open Sans</vt:lpstr>
      <vt:lpstr>Wingdings</vt:lpstr>
      <vt:lpstr>Segoe UI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Risk Committee Charter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22</cp:revision>
  <dcterms:created xsi:type="dcterms:W3CDTF">2025-03-21T06:03:48Z</dcterms:created>
  <dcterms:modified xsi:type="dcterms:W3CDTF">2025-10-05T06:06:14Z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