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notesSlides/notesSlide8.xml" ContentType="application/vnd.openxmlformats-officedocument.presentationml.notesSlide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18"/>
  </p:notesMasterIdLst>
  <p:handoutMasterIdLst>
    <p:handoutMasterId r:id="rId19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06" r:id="rId15"/>
    <p:sldId id="1448943210" r:id="rId16"/>
    <p:sldId id="3734" r:id="rId17"/>
  </p:sldIdLst>
  <p:sldSz cx="12192000" cy="6858000"/>
  <p:notesSz cx="7102475" cy="9388475"/>
  <p:embeddedFontLst>
    <p:embeddedFont>
      <p:font typeface="Aptos SemiBold" panose="020B000402020202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419F9-D6C9-41D2-8C3D-1EE69DB34C8D}" v="16" dt="2025-09-14T06:35:28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107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microsoft.com/office/2015/10/relationships/revisionInfo" Target="revisionInfo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6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5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delSld modSld">
      <pc:chgData name="Nisreen Basiouny" userId="483efea3410121a7" providerId="LiveId" clId="{96616AA6-13D8-4E3E-9D16-1D49396CAFEF}" dt="2025-09-14T06:35:53.083" v="72" actId="20577"/>
      <pc:docMkLst>
        <pc:docMk/>
      </pc:docMkLst>
      <pc:sldChg chg="modSp mod">
        <pc:chgData name="Nisreen Basiouny" userId="483efea3410121a7" providerId="LiveId" clId="{96616AA6-13D8-4E3E-9D16-1D49396CAFEF}" dt="2025-09-14T06:30:38.654" v="23" actId="20577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09-14T06:30:38.654" v="23" actId="20577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09-14T06:30:59.677" v="25" actId="13900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09-14T06:30:59.677" v="25" actId="13900"/>
          <ac:spMkLst>
            <pc:docMk/>
            <pc:sldMk cId="2831486867" sldId="3722"/>
            <ac:spMk id="9" creationId="{7FBC658F-1613-CCA2-6AE7-0848A5402EDC}"/>
          </ac:spMkLst>
        </pc:spChg>
      </pc:sldChg>
      <pc:sldChg chg="addSp delSp modSp mod">
        <pc:chgData name="Nisreen Basiouny" userId="483efea3410121a7" providerId="LiveId" clId="{96616AA6-13D8-4E3E-9D16-1D49396CAFEF}" dt="2025-09-14T06:31:59.193" v="40" actId="14100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09-14T06:31:12.235" v="26"/>
          <ac:spMkLst>
            <pc:docMk/>
            <pc:sldMk cId="3619278310" sldId="1448943201"/>
            <ac:spMk id="5" creationId="{09FBB363-B964-35DA-37A4-0D1F0C309D47}"/>
          </ac:spMkLst>
        </pc:spChg>
        <pc:spChg chg="add del mod">
          <ac:chgData name="Nisreen Basiouny" userId="483efea3410121a7" providerId="LiveId" clId="{96616AA6-13D8-4E3E-9D16-1D49396CAFEF}" dt="2025-09-14T06:31:59.193" v="40" actId="14100"/>
          <ac:spMkLst>
            <pc:docMk/>
            <pc:sldMk cId="3619278310" sldId="1448943201"/>
            <ac:spMk id="7" creationId="{A1F3112C-68AC-7FBC-9F2D-E84069B6F1EB}"/>
          </ac:spMkLst>
        </pc:spChg>
        <pc:spChg chg="add">
          <ac:chgData name="Nisreen Basiouny" userId="483efea3410121a7" providerId="LiveId" clId="{96616AA6-13D8-4E3E-9D16-1D49396CAFEF}" dt="2025-09-14T06:31:22.132" v="27"/>
          <ac:spMkLst>
            <pc:docMk/>
            <pc:sldMk cId="3619278310" sldId="1448943201"/>
            <ac:spMk id="8" creationId="{349F89BB-C8BF-9087-A746-05B3CB19B200}"/>
          </ac:spMkLst>
        </pc:spChg>
        <pc:spChg chg="add">
          <ac:chgData name="Nisreen Basiouny" userId="483efea3410121a7" providerId="LiveId" clId="{96616AA6-13D8-4E3E-9D16-1D49396CAFEF}" dt="2025-09-14T06:31:27.627" v="29"/>
          <ac:spMkLst>
            <pc:docMk/>
            <pc:sldMk cId="3619278310" sldId="1448943201"/>
            <ac:spMk id="9" creationId="{01696237-931E-57D7-29A0-C4F785C93E59}"/>
          </ac:spMkLst>
        </pc:spChg>
        <pc:spChg chg="add">
          <ac:chgData name="Nisreen Basiouny" userId="483efea3410121a7" providerId="LiveId" clId="{96616AA6-13D8-4E3E-9D16-1D49396CAFEF}" dt="2025-09-14T06:31:41.092" v="34"/>
          <ac:spMkLst>
            <pc:docMk/>
            <pc:sldMk cId="3619278310" sldId="1448943201"/>
            <ac:spMk id="10" creationId="{77CFB53F-6E6C-9AB6-D425-A708D11C47AB}"/>
          </ac:spMkLst>
        </pc:spChg>
      </pc:sldChg>
      <pc:sldChg chg="modSp mod">
        <pc:chgData name="Nisreen Basiouny" userId="483efea3410121a7" providerId="LiveId" clId="{96616AA6-13D8-4E3E-9D16-1D49396CAFEF}" dt="2025-09-14T06:33:05.296" v="48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09-14T06:33:05.296" v="48"/>
          <ac:spMkLst>
            <pc:docMk/>
            <pc:sldMk cId="214187892" sldId="1448943202"/>
            <ac:spMk id="3" creationId="{11AFB5DB-308D-CD0D-2E53-91432F65E45E}"/>
          </ac:spMkLst>
        </pc:spChg>
      </pc:sldChg>
      <pc:sldChg chg="modSp mod">
        <pc:chgData name="Nisreen Basiouny" userId="483efea3410121a7" providerId="LiveId" clId="{96616AA6-13D8-4E3E-9D16-1D49396CAFEF}" dt="2025-09-14T06:34:02.537" v="54" actId="1076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09-14T06:34:02.537" v="54" actId="1076"/>
          <ac:spMkLst>
            <pc:docMk/>
            <pc:sldMk cId="3643358421" sldId="1448943203"/>
            <ac:spMk id="5" creationId="{85036143-6899-0A26-0392-4F21A5D50252}"/>
          </ac:spMkLst>
        </pc:spChg>
        <pc:spChg chg="mod">
          <ac:chgData name="Nisreen Basiouny" userId="483efea3410121a7" providerId="LiveId" clId="{96616AA6-13D8-4E3E-9D16-1D49396CAFEF}" dt="2025-09-14T06:32:46.727" v="47" actId="12"/>
          <ac:spMkLst>
            <pc:docMk/>
            <pc:sldMk cId="3643358421" sldId="1448943203"/>
            <ac:spMk id="7" creationId="{09209E92-9B26-3853-78C9-CEC9F39251A1}"/>
          </ac:spMkLst>
        </pc:spChg>
      </pc:sldChg>
      <pc:sldChg chg="del">
        <pc:chgData name="Nisreen Basiouny" userId="483efea3410121a7" providerId="LiveId" clId="{96616AA6-13D8-4E3E-9D16-1D49396CAFEF}" dt="2025-09-14T06:33:29.319" v="49" actId="47"/>
        <pc:sldMkLst>
          <pc:docMk/>
          <pc:sldMk cId="1900881991" sldId="1448943204"/>
        </pc:sldMkLst>
      </pc:sldChg>
      <pc:sldChg chg="modSp mod">
        <pc:chgData name="Nisreen Basiouny" userId="483efea3410121a7" providerId="LiveId" clId="{96616AA6-13D8-4E3E-9D16-1D49396CAFEF}" dt="2025-09-14T06:34:07.351" v="55" actId="1076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09-14T06:34:07.351" v="55" actId="1076"/>
          <ac:spMkLst>
            <pc:docMk/>
            <pc:sldMk cId="813943183" sldId="1448943205"/>
            <ac:spMk id="5" creationId="{D33A84AB-4302-BA44-9FAE-E96391EDE7BD}"/>
          </ac:spMkLst>
        </pc:spChg>
        <pc:spChg chg="mod">
          <ac:chgData name="Nisreen Basiouny" userId="483efea3410121a7" providerId="LiveId" clId="{96616AA6-13D8-4E3E-9D16-1D49396CAFEF}" dt="2025-09-14T06:33:49.358" v="53" actId="13900"/>
          <ac:spMkLst>
            <pc:docMk/>
            <pc:sldMk cId="813943183" sldId="1448943205"/>
            <ac:spMk id="7" creationId="{286454E8-EC4E-AE42-2348-AE36394A91DB}"/>
          </ac:spMkLst>
        </pc:spChg>
      </pc:sldChg>
      <pc:sldChg chg="modSp mod">
        <pc:chgData name="Nisreen Basiouny" userId="483efea3410121a7" providerId="LiveId" clId="{96616AA6-13D8-4E3E-9D16-1D49396CAFEF}" dt="2025-09-14T06:34:35.725" v="62"/>
        <pc:sldMkLst>
          <pc:docMk/>
          <pc:sldMk cId="1334453509" sldId="1448943206"/>
        </pc:sldMkLst>
        <pc:spChg chg="mod">
          <ac:chgData name="Nisreen Basiouny" userId="483efea3410121a7" providerId="LiveId" clId="{96616AA6-13D8-4E3E-9D16-1D49396CAFEF}" dt="2025-09-14T06:34:35.725" v="62"/>
          <ac:spMkLst>
            <pc:docMk/>
            <pc:sldMk cId="1334453509" sldId="1448943206"/>
            <ac:spMk id="5" creationId="{91EB83D0-876F-E9A2-7FD7-D66C6B3DB0FE}"/>
          </ac:spMkLst>
        </pc:spChg>
        <pc:spChg chg="mod">
          <ac:chgData name="Nisreen Basiouny" userId="483efea3410121a7" providerId="LiveId" clId="{96616AA6-13D8-4E3E-9D16-1D49396CAFEF}" dt="2025-09-14T06:34:32.034" v="61" actId="21"/>
          <ac:spMkLst>
            <pc:docMk/>
            <pc:sldMk cId="1334453509" sldId="1448943206"/>
            <ac:spMk id="11" creationId="{DE835286-9A19-BB4B-0CD5-1B8BE603E66D}"/>
          </ac:spMkLst>
        </pc:spChg>
      </pc:sldChg>
      <pc:sldChg chg="del">
        <pc:chgData name="Nisreen Basiouny" userId="483efea3410121a7" providerId="LiveId" clId="{96616AA6-13D8-4E3E-9D16-1D49396CAFEF}" dt="2025-09-14T06:34:51.635" v="63" actId="47"/>
        <pc:sldMkLst>
          <pc:docMk/>
          <pc:sldMk cId="2844288258" sldId="1448943207"/>
        </pc:sldMkLst>
      </pc:sldChg>
      <pc:sldChg chg="del">
        <pc:chgData name="Nisreen Basiouny" userId="483efea3410121a7" providerId="LiveId" clId="{96616AA6-13D8-4E3E-9D16-1D49396CAFEF}" dt="2025-09-14T06:34:52.712" v="64" actId="47"/>
        <pc:sldMkLst>
          <pc:docMk/>
          <pc:sldMk cId="1776481836" sldId="1448943208"/>
        </pc:sldMkLst>
      </pc:sldChg>
      <pc:sldChg chg="del">
        <pc:chgData name="Nisreen Basiouny" userId="483efea3410121a7" providerId="LiveId" clId="{96616AA6-13D8-4E3E-9D16-1D49396CAFEF}" dt="2025-09-14T06:34:53.688" v="65" actId="47"/>
        <pc:sldMkLst>
          <pc:docMk/>
          <pc:sldMk cId="2782311662" sldId="1448943209"/>
        </pc:sldMkLst>
      </pc:sldChg>
      <pc:sldChg chg="modSp mod">
        <pc:chgData name="Nisreen Basiouny" userId="483efea3410121a7" providerId="LiveId" clId="{96616AA6-13D8-4E3E-9D16-1D49396CAFEF}" dt="2025-09-14T06:35:53.083" v="72" actId="20577"/>
        <pc:sldMkLst>
          <pc:docMk/>
          <pc:sldMk cId="2926156256" sldId="1448943210"/>
        </pc:sldMkLst>
        <pc:spChg chg="mod">
          <ac:chgData name="Nisreen Basiouny" userId="483efea3410121a7" providerId="LiveId" clId="{96616AA6-13D8-4E3E-9D16-1D49396CAFEF}" dt="2025-09-14T06:35:12.826" v="68" actId="1076"/>
          <ac:spMkLst>
            <pc:docMk/>
            <pc:sldMk cId="2926156256" sldId="1448943210"/>
            <ac:spMk id="3" creationId="{635BA86D-8688-8BDF-5F17-EA00F5E0F0CE}"/>
          </ac:spMkLst>
        </pc:spChg>
        <pc:spChg chg="mod">
          <ac:chgData name="Nisreen Basiouny" userId="483efea3410121a7" providerId="LiveId" clId="{96616AA6-13D8-4E3E-9D16-1D49396CAFEF}" dt="2025-09-14T06:35:09.816" v="67" actId="1076"/>
          <ac:spMkLst>
            <pc:docMk/>
            <pc:sldMk cId="2926156256" sldId="1448943210"/>
            <ac:spMk id="5" creationId="{D1FD5B74-CA6A-43FB-365D-C6F12D4B79F8}"/>
          </ac:spMkLst>
        </pc:spChg>
        <pc:spChg chg="mod">
          <ac:chgData name="Nisreen Basiouny" userId="483efea3410121a7" providerId="LiveId" clId="{96616AA6-13D8-4E3E-9D16-1D49396CAFEF}" dt="2025-09-14T06:35:53.083" v="72" actId="20577"/>
          <ac:spMkLst>
            <pc:docMk/>
            <pc:sldMk cId="2926156256" sldId="1448943210"/>
            <ac:spMk id="8" creationId="{28A69C02-420B-7FA5-FAAE-FBCC1562838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14 September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14 September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14 September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14 September,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14 September,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559A-ABB4-ADF1-76F3-86D307C95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7FD66-1643-9450-A80F-90A3AC576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70F5CD-6977-1097-FF83-A7D2A7381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0F5B-77B1-4C5F-E599-CCF97BFBD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807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14 September,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755.xml"/><Relationship Id="rId7" Type="http://schemas.openxmlformats.org/officeDocument/2006/relationships/image" Target="../media/image17.emf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oleObject" Target="../embeddings/oleObject65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56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 on [date]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9726795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 fontScale="90000"/>
          </a:bodyPr>
          <a:lstStyle/>
          <a:p>
            <a:r>
              <a:rPr lang="en-US" dirty="0"/>
              <a:t>Digitus Group – Audit Committee Charter</a:t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b="1" dirty="0"/>
              <a:t>1. Purpose</a:t>
            </a:r>
          </a:p>
          <a:p>
            <a:pPr algn="just"/>
            <a:r>
              <a:rPr lang="en-US" dirty="0"/>
              <a:t>The Audit Committee (“the Committee”) is established by the Board of Directors of </a:t>
            </a:r>
            <a:r>
              <a:rPr lang="en-US" b="1" dirty="0"/>
              <a:t>Digitus Group K.S.C.P.</a:t>
            </a:r>
            <a:r>
              <a:rPr lang="en-US" dirty="0"/>
              <a:t> to assist the Board in fulfilling its oversight responsibilities regarding:</a:t>
            </a:r>
          </a:p>
          <a:p>
            <a:pPr algn="just"/>
            <a:r>
              <a:rPr lang="en-US" dirty="0"/>
              <a:t>The integrity of the Company’s financial statements.</a:t>
            </a:r>
          </a:p>
          <a:p>
            <a:pPr algn="just"/>
            <a:r>
              <a:rPr lang="en-US" dirty="0"/>
              <a:t>The effectiveness of internal control systems and risk management.</a:t>
            </a:r>
          </a:p>
          <a:p>
            <a:pPr algn="just"/>
            <a:r>
              <a:rPr lang="en-US" dirty="0"/>
              <a:t>The independence and performance of the internal audit function.</a:t>
            </a:r>
          </a:p>
          <a:p>
            <a:pPr algn="just"/>
            <a:r>
              <a:rPr lang="en-US" dirty="0"/>
              <a:t>The appointment, independence, and performance of the external auditor.</a:t>
            </a:r>
          </a:p>
          <a:p>
            <a:pPr algn="just"/>
            <a:r>
              <a:rPr lang="en-US" dirty="0"/>
              <a:t>Compliance with applicable laws, regulations, and corporate governance standards, including </a:t>
            </a:r>
            <a:r>
              <a:rPr lang="en-US" b="1" dirty="0"/>
              <a:t>CMA Kuwait regulations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Authority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463180" y="2294395"/>
            <a:ext cx="6585034" cy="230832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operates under the authority delegated by the Board.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has full access to Company records, management, and external advisors, as necessary, to perform its duties.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may engage independent legal, accounting, or other professional advisors at the Company’s expense, subject to Board approval where required.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25630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Composition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2294395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shall consist of at least three (3) non-executive directors, the majority of whom must be independent directors, as required by CMA rules.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At least one member shall have expertise in accounting and/or financial management.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Members are appointed by the Board and serve for a renewable term determined by the Board.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Chairman of the Committee shall be an independent director and shall not be the Chairman of the Board.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526297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/>
              <a:t>4. Roles and Responsibilities</a:t>
            </a:r>
          </a:p>
          <a:p>
            <a:pPr>
              <a:buNone/>
            </a:pPr>
            <a:r>
              <a:rPr lang="en-US" sz="1400" dirty="0"/>
              <a:t>The Committee shall perform the following key duties:</a:t>
            </a:r>
          </a:p>
          <a:p>
            <a:pPr>
              <a:buNone/>
            </a:pPr>
            <a:r>
              <a:rPr lang="en-US" sz="1400" b="1" dirty="0"/>
              <a:t>A. Financial Reporting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the integrity, accuracy, and fairness of annual and quarterly financial statements.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compliance with </a:t>
            </a:r>
            <a:r>
              <a:rPr lang="en-US" sz="1400" b="1" dirty="0"/>
              <a:t>IFRS</a:t>
            </a:r>
            <a:r>
              <a:rPr lang="en-US" sz="1400" dirty="0"/>
              <a:t> and other applicable accounting standards.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Assess significant accounting policies, estimates, and judgments applied by management.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Oversee disclosure of related-party transactions.</a:t>
            </a:r>
          </a:p>
          <a:p>
            <a:pPr>
              <a:buNone/>
            </a:pPr>
            <a:r>
              <a:rPr lang="en-US" sz="1400" b="1" dirty="0"/>
              <a:t>B. External Audit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Recommend to the Board the appointment, reappointment, or removal of the external auditor.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and approve the auditor’s scope of work, independence, and fees.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Evaluate the effectiveness and performance of the external auditor.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Monitor auditor independence and address any conflicts of interest.</a:t>
            </a:r>
          </a:p>
          <a:p>
            <a:pPr>
              <a:buNone/>
            </a:pPr>
            <a:r>
              <a:rPr lang="en-US" sz="1400" b="1" dirty="0"/>
              <a:t>C. Internal Audit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Oversee the independence and effectiveness of the Internal Audit function.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and approve the Internal Audit Charter, annual audit plan, and resource requirements.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audit findings are reported to the Committee and that corrective actions are implemented by management.</a:t>
            </a:r>
          </a:p>
          <a:p>
            <a:pPr>
              <a:buNone/>
            </a:pPr>
            <a:r>
              <a:rPr lang="en-US" sz="1400" b="1" dirty="0"/>
              <a:t>D. Internal Control and Risk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the effectiveness of internal control systems, including IT and cybersecurity controls.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Monitor the risk management framework in coordination with the Risk Committee.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Oversee procedures for detecting fraud, financial irregularities, and whistleblowing reports.</a:t>
            </a:r>
          </a:p>
          <a:p>
            <a:pPr>
              <a:buNone/>
            </a:pPr>
            <a:r>
              <a:rPr lang="en-US" sz="1400" b="1" dirty="0"/>
              <a:t>E. Compliance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adherence to </a:t>
            </a:r>
            <a:r>
              <a:rPr lang="en-US" sz="1400" b="1" dirty="0"/>
              <a:t>CMA governance rules, Companies Law, and relevant GCC regulations</a:t>
            </a:r>
            <a:r>
              <a:rPr lang="en-US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compliance reports and monitor corrective actions for regulatory breaches.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proper disclosure of governance reports in line with CMA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A607DEE2-CE42-7194-C88A-FE88D9B78ABC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64087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Meetings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394169" y="2036327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Committee shall meet at least </a:t>
            </a:r>
            <a:r>
              <a:rPr lang="en-US" b="1" dirty="0"/>
              <a:t>four (4) times annually</a:t>
            </a:r>
            <a:r>
              <a:rPr lang="en-US" dirty="0"/>
              <a:t> and as needed.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majority of members must be present to form a quorum.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Committee may invite the CEO, CFO, Internal Auditor, External Auditor, or other executives to attend meetings as observers.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Board Secretary (or a designated secretary) shall record and maintain meeting minutes.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Reporting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E835286-9A19-BB4B-0CD5-1B8BE603E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868659"/>
            <a:ext cx="70046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Committee shall report regularly to the Board on key findings, recommendations, and follow-up actions.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Committee shall prepare an annual report on its activities, to be disclosed to shareholders as part of the governance report required by CMA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60C5D-5170-7207-8701-C0F4D4BE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3CDB64AB-62BE-99FB-E3A7-4AC7A90C235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8" imgH="408" progId="TCLayout.ActiveDocument.1">
                  <p:embed/>
                </p:oleObj>
              </mc:Choice>
              <mc:Fallback>
                <p:oleObj name="think-cell Slide" r:id="rId6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DB64AB-62BE-99FB-E3A7-4AC7A90C23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6E3FD86-0DBA-986E-B202-5D6244EFCE3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717B10-C1DF-8D2A-DAD7-6882B0A23901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1FD5B74-CA6A-43FB-365D-C6F12D4B79F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22921" y="1032546"/>
            <a:ext cx="3502324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7. Evaluation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DC51641-BA44-A59B-C5B9-7F994FC82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246" y="3029532"/>
            <a:ext cx="71737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This Charter shall be reviewed at least </a:t>
            </a:r>
            <a:r>
              <a:rPr lang="en-US" b="1" dirty="0"/>
              <a:t>once every two (2) years</a:t>
            </a:r>
            <a:r>
              <a:rPr lang="en-US" dirty="0"/>
              <a:t>, or earlier if required by regulatory changes or best practice developments. Amendments shall be approved by the Board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635BA86D-8688-8BDF-5F17-EA00F5E0F0C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22921" y="3194563"/>
            <a:ext cx="3502324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13. Charter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A69C02-420B-7FA5-FAAE-FBCC15628383}"/>
              </a:ext>
            </a:extLst>
          </p:cNvPr>
          <p:cNvSpPr txBox="1"/>
          <p:nvPr/>
        </p:nvSpPr>
        <p:spPr>
          <a:xfrm>
            <a:off x="4025246" y="999239"/>
            <a:ext cx="7173797" cy="120032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Committee shall conduct an annual self-assessment of its effectiveness.</a:t>
            </a:r>
          </a:p>
          <a:p>
            <a:pPr algn="just"/>
            <a:r>
              <a:rPr lang="en-US" dirty="0"/>
              <a:t>The results of the evaluation shall be reported to the Board, and improvement actions shall be tracked.</a:t>
            </a:r>
          </a:p>
        </p:txBody>
      </p:sp>
    </p:spTree>
    <p:extLst>
      <p:ext uri="{BB962C8B-B14F-4D97-AF65-F5344CB8AC3E}">
        <p14:creationId xmlns:p14="http://schemas.microsoft.com/office/powerpoint/2010/main" val="292615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2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11393</TotalTime>
  <Words>728</Words>
  <Application>Microsoft Office PowerPoint</Application>
  <PresentationFormat>Widescreen</PresentationFormat>
  <Paragraphs>71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Open Sans</vt:lpstr>
      <vt:lpstr>Calibri Light</vt:lpstr>
      <vt:lpstr>Aptos SemiBold</vt:lpstr>
      <vt:lpstr>Aptos</vt:lpstr>
      <vt:lpstr>Wingdings</vt:lpstr>
      <vt:lpstr>Segoe UI</vt:lpstr>
      <vt:lpstr>Arial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Audit Committee Charter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21</cp:revision>
  <dcterms:created xsi:type="dcterms:W3CDTF">2025-03-21T06:03:48Z</dcterms:created>
  <dcterms:modified xsi:type="dcterms:W3CDTF">2025-09-14T06:35:57Z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