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notesSlides/notesSlide8.xml" ContentType="application/vnd.openxmlformats-officedocument.presentationml.notesSlide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notesSlides/notesSlide10.xml" ContentType="application/vnd.openxmlformats-officedocument.presentationml.notesSlide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notesSlides/notesSlide11.xml" ContentType="application/vnd.openxmlformats-officedocument.presentationml.notesSlide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12.xml" ContentType="application/vnd.openxmlformats-officedocument.presentationml.notesSlide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notesSlides/notesSlide13.xml" ContentType="application/vnd.openxmlformats-officedocument.presentationml.notesSlide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notesSlides/notesSlide14.xml" ContentType="application/vnd.openxmlformats-officedocument.presentationml.notesSlide+xml"/>
  <Override PartName="/ppt/tags/tag767.xml" ContentType="application/vnd.openxmlformats-officedocument.presentationml.tag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24"/>
  </p:notesMasterIdLst>
  <p:handoutMasterIdLst>
    <p:handoutMasterId r:id="rId25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15" r:id="rId15"/>
    <p:sldId id="1448943216" r:id="rId16"/>
    <p:sldId id="1448943206" r:id="rId17"/>
    <p:sldId id="1448943208" r:id="rId18"/>
    <p:sldId id="1448943209" r:id="rId19"/>
    <p:sldId id="1448943211" r:id="rId20"/>
    <p:sldId id="1448943212" r:id="rId21"/>
    <p:sldId id="1448943213" r:id="rId22"/>
    <p:sldId id="3734" r:id="rId23"/>
  </p:sldIdLst>
  <p:sldSz cx="12192000" cy="6858000"/>
  <p:notesSz cx="7102475" cy="9388475"/>
  <p:embeddedFontLst>
    <p:embeddedFont>
      <p:font typeface="Aptos SemiBold" panose="020B0004020202020204" pitchFamily="34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C86212-7F08-4E72-B3E1-C2DA2F1BD35F}" v="27" dt="2025-10-29T06:04:47.6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02" d="100"/>
          <a:sy n="102" d="100"/>
        </p:scale>
        <p:origin x="107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1.fntdata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6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gs" Target="tags/tag1.xml"/><Relationship Id="rId20" Type="http://schemas.openxmlformats.org/officeDocument/2006/relationships/slide" Target="slides/slide12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addSld delSld modSld">
      <pc:chgData name="Nisreen Basiouny" userId="483efea3410121a7" providerId="LiveId" clId="{96616AA6-13D8-4E3E-9D16-1D49396CAFEF}" dt="2025-10-29T06:05:31.329" v="138" actId="20577"/>
      <pc:docMkLst>
        <pc:docMk/>
      </pc:docMkLst>
      <pc:sldChg chg="modSp mod">
        <pc:chgData name="Nisreen Basiouny" userId="483efea3410121a7" providerId="LiveId" clId="{96616AA6-13D8-4E3E-9D16-1D49396CAFEF}" dt="2025-10-29T05:54:05.039" v="0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10-29T05:54:05.039" v="0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29T05:54:37.743" v="3" actId="13900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10-29T05:54:37.743" v="3" actId="13900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29T05:54:23.482" v="1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5-10-29T05:54:59.586" v="15" actId="20577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10-29T05:54:59.586" v="15" actId="20577"/>
          <ac:spMkLst>
            <pc:docMk/>
            <pc:sldMk cId="3619278310" sldId="1448943201"/>
            <ac:spMk id="5" creationId="{09FBB363-B964-35DA-37A4-0D1F0C309D47}"/>
          </ac:spMkLst>
        </pc:spChg>
        <pc:spChg chg="mod">
          <ac:chgData name="Nisreen Basiouny" userId="483efea3410121a7" providerId="LiveId" clId="{96616AA6-13D8-4E3E-9D16-1D49396CAFEF}" dt="2025-10-29T05:54:55.655" v="5" actId="13900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29T05:57:44.311" v="46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10-29T05:57:44.311" v="46"/>
          <ac:spMkLst>
            <pc:docMk/>
            <pc:sldMk cId="214187892" sldId="1448943202"/>
            <ac:spMk id="3" creationId="{11AFB5DB-308D-CD0D-2E53-91432F65E45E}"/>
          </ac:spMkLst>
        </pc:spChg>
      </pc:sldChg>
      <pc:sldChg chg="addSp modSp mod">
        <pc:chgData name="Nisreen Basiouny" userId="483efea3410121a7" providerId="LiveId" clId="{96616AA6-13D8-4E3E-9D16-1D49396CAFEF}" dt="2025-10-29T05:57:07.581" v="42" actId="1076"/>
        <pc:sldMkLst>
          <pc:docMk/>
          <pc:sldMk cId="3643358421" sldId="1448943203"/>
        </pc:sldMkLst>
        <pc:spChg chg="mod">
          <ac:chgData name="Nisreen Basiouny" userId="483efea3410121a7" providerId="LiveId" clId="{96616AA6-13D8-4E3E-9D16-1D49396CAFEF}" dt="2025-10-29T05:57:03.040" v="41" actId="14100"/>
          <ac:spMkLst>
            <pc:docMk/>
            <pc:sldMk cId="3643358421" sldId="1448943203"/>
            <ac:spMk id="3" creationId="{2207B119-BF3E-7F10-E295-5D2D74824385}"/>
          </ac:spMkLst>
        </pc:spChg>
        <pc:spChg chg="mod">
          <ac:chgData name="Nisreen Basiouny" userId="483efea3410121a7" providerId="LiveId" clId="{96616AA6-13D8-4E3E-9D16-1D49396CAFEF}" dt="2025-10-29T05:55:14.433" v="16"/>
          <ac:spMkLst>
            <pc:docMk/>
            <pc:sldMk cId="3643358421" sldId="1448943203"/>
            <ac:spMk id="5" creationId="{85036143-6899-0A26-0392-4F21A5D50252}"/>
          </ac:spMkLst>
        </pc:spChg>
        <pc:spChg chg="mod">
          <ac:chgData name="Nisreen Basiouny" userId="483efea3410121a7" providerId="LiveId" clId="{96616AA6-13D8-4E3E-9D16-1D49396CAFEF}" dt="2025-10-29T05:57:07.581" v="42" actId="1076"/>
          <ac:spMkLst>
            <pc:docMk/>
            <pc:sldMk cId="3643358421" sldId="1448943203"/>
            <ac:spMk id="7" creationId="{09209E92-9B26-3853-78C9-CEC9F39251A1}"/>
          </ac:spMkLst>
        </pc:spChg>
        <pc:graphicFrameChg chg="add mod modGraphic">
          <ac:chgData name="Nisreen Basiouny" userId="483efea3410121a7" providerId="LiveId" clId="{96616AA6-13D8-4E3E-9D16-1D49396CAFEF}" dt="2025-10-29T05:56:59.106" v="40" actId="13900"/>
          <ac:graphicFrameMkLst>
            <pc:docMk/>
            <pc:sldMk cId="3643358421" sldId="1448943203"/>
            <ac:graphicFrameMk id="6" creationId="{F65D5CDE-3C9F-5271-3D76-833CC0444BF1}"/>
          </ac:graphicFrameMkLst>
        </pc:graphicFrameChg>
      </pc:sldChg>
      <pc:sldChg chg="modSp mod">
        <pc:chgData name="Nisreen Basiouny" userId="483efea3410121a7" providerId="LiveId" clId="{96616AA6-13D8-4E3E-9D16-1D49396CAFEF}" dt="2025-10-29T05:58:40.926" v="55" actId="20577"/>
        <pc:sldMkLst>
          <pc:docMk/>
          <pc:sldMk cId="813943183" sldId="1448943205"/>
        </pc:sldMkLst>
        <pc:spChg chg="mod">
          <ac:chgData name="Nisreen Basiouny" userId="483efea3410121a7" providerId="LiveId" clId="{96616AA6-13D8-4E3E-9D16-1D49396CAFEF}" dt="2025-10-29T05:58:02.259" v="47"/>
          <ac:spMkLst>
            <pc:docMk/>
            <pc:sldMk cId="813943183" sldId="1448943205"/>
            <ac:spMk id="5" creationId="{D33A84AB-4302-BA44-9FAE-E96391EDE7BD}"/>
          </ac:spMkLst>
        </pc:spChg>
        <pc:spChg chg="mod">
          <ac:chgData name="Nisreen Basiouny" userId="483efea3410121a7" providerId="LiveId" clId="{96616AA6-13D8-4E3E-9D16-1D49396CAFEF}" dt="2025-10-29T05:58:40.926" v="55" actId="20577"/>
          <ac:spMkLst>
            <pc:docMk/>
            <pc:sldMk cId="813943183" sldId="1448943205"/>
            <ac:spMk id="7" creationId="{286454E8-EC4E-AE42-2348-AE36394A91DB}"/>
          </ac:spMkLst>
        </pc:spChg>
      </pc:sldChg>
      <pc:sldChg chg="addSp delSp modSp mod">
        <pc:chgData name="Nisreen Basiouny" userId="483efea3410121a7" providerId="LiveId" clId="{96616AA6-13D8-4E3E-9D16-1D49396CAFEF}" dt="2025-10-29T06:02:23.404" v="113" actId="13900"/>
        <pc:sldMkLst>
          <pc:docMk/>
          <pc:sldMk cId="1334453509" sldId="1448943206"/>
        </pc:sldMkLst>
        <pc:spChg chg="mod">
          <ac:chgData name="Nisreen Basiouny" userId="483efea3410121a7" providerId="LiveId" clId="{96616AA6-13D8-4E3E-9D16-1D49396CAFEF}" dt="2025-10-29T06:01:48.687" v="106"/>
          <ac:spMkLst>
            <pc:docMk/>
            <pc:sldMk cId="1334453509" sldId="1448943206"/>
            <ac:spMk id="5" creationId="{91EB83D0-876F-E9A2-7FD7-D66C6B3DB0FE}"/>
          </ac:spMkLst>
        </pc:spChg>
        <pc:spChg chg="del">
          <ac:chgData name="Nisreen Basiouny" userId="483efea3410121a7" providerId="LiveId" clId="{96616AA6-13D8-4E3E-9D16-1D49396CAFEF}" dt="2025-10-29T06:02:09.921" v="109" actId="478"/>
          <ac:spMkLst>
            <pc:docMk/>
            <pc:sldMk cId="1334453509" sldId="1448943206"/>
            <ac:spMk id="6" creationId="{A8428F11-E5CF-9F6E-6D6F-A877C65B1C50}"/>
          </ac:spMkLst>
        </pc:spChg>
        <pc:spChg chg="add mod">
          <ac:chgData name="Nisreen Basiouny" userId="483efea3410121a7" providerId="LiveId" clId="{96616AA6-13D8-4E3E-9D16-1D49396CAFEF}" dt="2025-10-29T06:02:23.404" v="113" actId="13900"/>
          <ac:spMkLst>
            <pc:docMk/>
            <pc:sldMk cId="1334453509" sldId="1448943206"/>
            <ac:spMk id="7" creationId="{81BDF020-D1F4-1B76-C1B3-CA099E722434}"/>
          </ac:spMkLst>
        </pc:spChg>
      </pc:sldChg>
      <pc:sldChg chg="addSp delSp modSp mod">
        <pc:chgData name="Nisreen Basiouny" userId="483efea3410121a7" providerId="LiveId" clId="{96616AA6-13D8-4E3E-9D16-1D49396CAFEF}" dt="2025-10-29T06:03:26.151" v="124" actId="2711"/>
        <pc:sldMkLst>
          <pc:docMk/>
          <pc:sldMk cId="3891554122" sldId="1448943208"/>
        </pc:sldMkLst>
        <pc:spChg chg="add mod">
          <ac:chgData name="Nisreen Basiouny" userId="483efea3410121a7" providerId="LiveId" clId="{96616AA6-13D8-4E3E-9D16-1D49396CAFEF}" dt="2025-10-29T06:03:26.151" v="124" actId="2711"/>
          <ac:spMkLst>
            <pc:docMk/>
            <pc:sldMk cId="3891554122" sldId="1448943208"/>
            <ac:spMk id="3" creationId="{99734970-02B1-D254-7385-E825CCDC394F}"/>
          </ac:spMkLst>
        </pc:spChg>
        <pc:spChg chg="mod">
          <ac:chgData name="Nisreen Basiouny" userId="483efea3410121a7" providerId="LiveId" clId="{96616AA6-13D8-4E3E-9D16-1D49396CAFEF}" dt="2025-10-29T06:02:40.281" v="115" actId="1076"/>
          <ac:spMkLst>
            <pc:docMk/>
            <pc:sldMk cId="3891554122" sldId="1448943208"/>
            <ac:spMk id="5" creationId="{CA8BB5DE-FD24-F888-4346-05C16E66E469}"/>
          </ac:spMkLst>
        </pc:spChg>
        <pc:spChg chg="del mod">
          <ac:chgData name="Nisreen Basiouny" userId="483efea3410121a7" providerId="LiveId" clId="{96616AA6-13D8-4E3E-9D16-1D49396CAFEF}" dt="2025-10-29T06:03:04.104" v="119" actId="478"/>
          <ac:spMkLst>
            <pc:docMk/>
            <pc:sldMk cId="3891554122" sldId="1448943208"/>
            <ac:spMk id="11" creationId="{D9C6F145-3CD1-3518-5587-9841E5F61B12}"/>
          </ac:spMkLst>
        </pc:spChg>
      </pc:sldChg>
      <pc:sldChg chg="modSp mod">
        <pc:chgData name="Nisreen Basiouny" userId="483efea3410121a7" providerId="LiveId" clId="{96616AA6-13D8-4E3E-9D16-1D49396CAFEF}" dt="2025-10-29T06:04:01.472" v="127" actId="13900"/>
        <pc:sldMkLst>
          <pc:docMk/>
          <pc:sldMk cId="80638881" sldId="1448943209"/>
        </pc:sldMkLst>
        <pc:spChg chg="mod">
          <ac:chgData name="Nisreen Basiouny" userId="483efea3410121a7" providerId="LiveId" clId="{96616AA6-13D8-4E3E-9D16-1D49396CAFEF}" dt="2025-10-29T06:03:45.174" v="125"/>
          <ac:spMkLst>
            <pc:docMk/>
            <pc:sldMk cId="80638881" sldId="1448943209"/>
            <ac:spMk id="5" creationId="{8118C205-1489-7A0D-2F6D-EC2659E43A85}"/>
          </ac:spMkLst>
        </pc:spChg>
        <pc:spChg chg="mod">
          <ac:chgData name="Nisreen Basiouny" userId="483efea3410121a7" providerId="LiveId" clId="{96616AA6-13D8-4E3E-9D16-1D49396CAFEF}" dt="2025-10-29T06:04:01.472" v="127" actId="13900"/>
          <ac:spMkLst>
            <pc:docMk/>
            <pc:sldMk cId="80638881" sldId="1448943209"/>
            <ac:spMk id="6" creationId="{0EACA1ED-A697-3FDF-932C-2C94E7E178D5}"/>
          </ac:spMkLst>
        </pc:spChg>
      </pc:sldChg>
      <pc:sldChg chg="modSp mod">
        <pc:chgData name="Nisreen Basiouny" userId="483efea3410121a7" providerId="LiveId" clId="{96616AA6-13D8-4E3E-9D16-1D49396CAFEF}" dt="2025-10-29T06:04:33.390" v="130" actId="13900"/>
        <pc:sldMkLst>
          <pc:docMk/>
          <pc:sldMk cId="1186284626" sldId="1448943211"/>
        </pc:sldMkLst>
        <pc:spChg chg="mod">
          <ac:chgData name="Nisreen Basiouny" userId="483efea3410121a7" providerId="LiveId" clId="{96616AA6-13D8-4E3E-9D16-1D49396CAFEF}" dt="2025-10-29T06:04:17.482" v="128"/>
          <ac:spMkLst>
            <pc:docMk/>
            <pc:sldMk cId="1186284626" sldId="1448943211"/>
            <ac:spMk id="5" creationId="{132A09C5-DA7B-AE2B-AF00-3692D54EA0D3}"/>
          </ac:spMkLst>
        </pc:spChg>
        <pc:spChg chg="mod">
          <ac:chgData name="Nisreen Basiouny" userId="483efea3410121a7" providerId="LiveId" clId="{96616AA6-13D8-4E3E-9D16-1D49396CAFEF}" dt="2025-10-29T06:04:33.390" v="130" actId="13900"/>
          <ac:spMkLst>
            <pc:docMk/>
            <pc:sldMk cId="1186284626" sldId="1448943211"/>
            <ac:spMk id="11" creationId="{084F8193-3091-C824-A6AA-B819F7133E1F}"/>
          </ac:spMkLst>
        </pc:spChg>
      </pc:sldChg>
      <pc:sldChg chg="modSp mod">
        <pc:chgData name="Nisreen Basiouny" userId="483efea3410121a7" providerId="LiveId" clId="{96616AA6-13D8-4E3E-9D16-1D49396CAFEF}" dt="2025-10-29T06:05:09.905" v="136" actId="13900"/>
        <pc:sldMkLst>
          <pc:docMk/>
          <pc:sldMk cId="2690007274" sldId="1448943212"/>
        </pc:sldMkLst>
        <pc:spChg chg="mod">
          <ac:chgData name="Nisreen Basiouny" userId="483efea3410121a7" providerId="LiveId" clId="{96616AA6-13D8-4E3E-9D16-1D49396CAFEF}" dt="2025-10-29T06:04:47.676" v="132" actId="14100"/>
          <ac:spMkLst>
            <pc:docMk/>
            <pc:sldMk cId="2690007274" sldId="1448943212"/>
            <ac:spMk id="5" creationId="{CBD4D344-8C08-1069-32A5-BCD107A7C1EB}"/>
          </ac:spMkLst>
        </pc:spChg>
        <pc:spChg chg="mod">
          <ac:chgData name="Nisreen Basiouny" userId="483efea3410121a7" providerId="LiveId" clId="{96616AA6-13D8-4E3E-9D16-1D49396CAFEF}" dt="2025-10-29T06:05:09.905" v="136" actId="13900"/>
          <ac:spMkLst>
            <pc:docMk/>
            <pc:sldMk cId="2690007274" sldId="1448943212"/>
            <ac:spMk id="11" creationId="{BAA05180-022A-2703-A306-4D180E603299}"/>
          </ac:spMkLst>
        </pc:spChg>
      </pc:sldChg>
      <pc:sldChg chg="modSp mod">
        <pc:chgData name="Nisreen Basiouny" userId="483efea3410121a7" providerId="LiveId" clId="{96616AA6-13D8-4E3E-9D16-1D49396CAFEF}" dt="2025-10-29T06:05:31.329" v="138" actId="20577"/>
        <pc:sldMkLst>
          <pc:docMk/>
          <pc:sldMk cId="375483726" sldId="1448943213"/>
        </pc:sldMkLst>
        <pc:spChg chg="mod">
          <ac:chgData name="Nisreen Basiouny" userId="483efea3410121a7" providerId="LiveId" clId="{96616AA6-13D8-4E3E-9D16-1D49396CAFEF}" dt="2025-10-29T06:05:31.329" v="138" actId="20577"/>
          <ac:spMkLst>
            <pc:docMk/>
            <pc:sldMk cId="375483726" sldId="1448943213"/>
            <ac:spMk id="5" creationId="{7D1705B1-E25D-A779-A6E2-DD55600AD95F}"/>
          </ac:spMkLst>
        </pc:spChg>
      </pc:sldChg>
      <pc:sldChg chg="del">
        <pc:chgData name="Nisreen Basiouny" userId="483efea3410121a7" providerId="LiveId" clId="{96616AA6-13D8-4E3E-9D16-1D49396CAFEF}" dt="2025-10-29T06:05:27.600" v="137" actId="47"/>
        <pc:sldMkLst>
          <pc:docMk/>
          <pc:sldMk cId="3765454085" sldId="1448943214"/>
        </pc:sldMkLst>
      </pc:sldChg>
      <pc:sldChg chg="addSp delSp modSp mod">
        <pc:chgData name="Nisreen Basiouny" userId="483efea3410121a7" providerId="LiveId" clId="{96616AA6-13D8-4E3E-9D16-1D49396CAFEF}" dt="2025-10-29T06:01:06.469" v="86" actId="1076"/>
        <pc:sldMkLst>
          <pc:docMk/>
          <pc:sldMk cId="2836186646" sldId="1448943215"/>
        </pc:sldMkLst>
        <pc:spChg chg="mod">
          <ac:chgData name="Nisreen Basiouny" userId="483efea3410121a7" providerId="LiveId" clId="{96616AA6-13D8-4E3E-9D16-1D49396CAFEF}" dt="2025-10-29T05:59:18.632" v="64" actId="404"/>
          <ac:spMkLst>
            <pc:docMk/>
            <pc:sldMk cId="2836186646" sldId="1448943215"/>
            <ac:spMk id="5" creationId="{64A3F630-A123-29C2-8155-8ED42F0DBB04}"/>
          </ac:spMkLst>
        </pc:spChg>
        <pc:spChg chg="mod">
          <ac:chgData name="Nisreen Basiouny" userId="483efea3410121a7" providerId="LiveId" clId="{96616AA6-13D8-4E3E-9D16-1D49396CAFEF}" dt="2025-10-29T06:01:06.469" v="86" actId="1076"/>
          <ac:spMkLst>
            <pc:docMk/>
            <pc:sldMk cId="2836186646" sldId="1448943215"/>
            <ac:spMk id="7" creationId="{D59D3646-132A-DB9D-4B24-E2D532C45B5B}"/>
          </ac:spMkLst>
        </pc:spChg>
        <pc:spChg chg="add del mod">
          <ac:chgData name="Nisreen Basiouny" userId="483efea3410121a7" providerId="LiveId" clId="{96616AA6-13D8-4E3E-9D16-1D49396CAFEF}" dt="2025-10-29T06:00:59.787" v="84" actId="21"/>
          <ac:spMkLst>
            <pc:docMk/>
            <pc:sldMk cId="2836186646" sldId="1448943215"/>
            <ac:spMk id="8" creationId="{002EE254-44E9-C5BB-C12C-CEDA1142BE92}"/>
          </ac:spMkLst>
        </pc:spChg>
        <pc:graphicFrameChg chg="add mod modGraphic">
          <ac:chgData name="Nisreen Basiouny" userId="483efea3410121a7" providerId="LiveId" clId="{96616AA6-13D8-4E3E-9D16-1D49396CAFEF}" dt="2025-10-29T06:01:03.910" v="85" actId="1076"/>
          <ac:graphicFrameMkLst>
            <pc:docMk/>
            <pc:sldMk cId="2836186646" sldId="1448943215"/>
            <ac:graphicFrameMk id="3" creationId="{F85F49B8-52DF-59C0-A858-01F912F7F483}"/>
          </ac:graphicFrameMkLst>
        </pc:graphicFrameChg>
      </pc:sldChg>
      <pc:sldChg chg="add del">
        <pc:chgData name="Nisreen Basiouny" userId="483efea3410121a7" providerId="LiveId" clId="{96616AA6-13D8-4E3E-9D16-1D49396CAFEF}" dt="2025-10-29T06:00:38.041" v="78" actId="2890"/>
        <pc:sldMkLst>
          <pc:docMk/>
          <pc:sldMk cId="622669660" sldId="1448943216"/>
        </pc:sldMkLst>
      </pc:sldChg>
      <pc:sldChg chg="addSp delSp modSp add mod">
        <pc:chgData name="Nisreen Basiouny" userId="483efea3410121a7" providerId="LiveId" clId="{96616AA6-13D8-4E3E-9D16-1D49396CAFEF}" dt="2025-10-29T06:01:25.894" v="92" actId="1076"/>
        <pc:sldMkLst>
          <pc:docMk/>
          <pc:sldMk cId="3352167812" sldId="1448943216"/>
        </pc:sldMkLst>
        <pc:spChg chg="del">
          <ac:chgData name="Nisreen Basiouny" userId="483efea3410121a7" providerId="LiveId" clId="{96616AA6-13D8-4E3E-9D16-1D49396CAFEF}" dt="2025-10-29T06:01:22.398" v="91" actId="478"/>
          <ac:spMkLst>
            <pc:docMk/>
            <pc:sldMk cId="3352167812" sldId="1448943216"/>
            <ac:spMk id="7" creationId="{A748F1F2-2CBB-3A73-184C-B722B1DADD8B}"/>
          </ac:spMkLst>
        </pc:spChg>
        <pc:spChg chg="add mod">
          <ac:chgData name="Nisreen Basiouny" userId="483efea3410121a7" providerId="LiveId" clId="{96616AA6-13D8-4E3E-9D16-1D49396CAFEF}" dt="2025-10-29T06:01:25.894" v="92" actId="1076"/>
          <ac:spMkLst>
            <pc:docMk/>
            <pc:sldMk cId="3352167812" sldId="1448943216"/>
            <ac:spMk id="8" creationId="{002EE254-44E9-C5BB-C12C-CEDA1142BE92}"/>
          </ac:spMkLst>
        </pc:spChg>
        <pc:graphicFrameChg chg="del modGraphic">
          <ac:chgData name="Nisreen Basiouny" userId="483efea3410121a7" providerId="LiveId" clId="{96616AA6-13D8-4E3E-9D16-1D49396CAFEF}" dt="2025-10-29T06:01:14.520" v="89" actId="478"/>
          <ac:graphicFrameMkLst>
            <pc:docMk/>
            <pc:sldMk cId="3352167812" sldId="1448943216"/>
            <ac:graphicFrameMk id="3" creationId="{4B0E6CD9-5092-94ED-65B9-BC7447606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29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29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29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E419F-06E2-CA75-F0BB-4795DB6CD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5C16A-F787-C210-FCD0-0C64A239F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12041-B210-D585-0712-FDE5F13FB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43D98-B3BF-7350-1230-36D891B6E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41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71C6A-2546-2330-FF2F-84E59BE8E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BE864-D0CF-7289-9892-72A4E8809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BC3CB-0342-3D47-DB2A-9A1F473F3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7A419-D928-ED53-66B3-B2FC18233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554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52555-C974-4886-8561-5F25D10C3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6AF43-64C9-E8FC-AC5C-D5C3E9F3E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82AF4-9EB8-C1B1-434E-A26430903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66FA6-7FCF-4828-A865-DF3788836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27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9EC70-1269-1D3B-AFB6-5AEA6A78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CC5C6-03BB-C21B-0674-66B75DD6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C3B28-66A3-4E21-6F68-5D5C2C859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BBC1D-95D1-BE1F-1925-E4B0B8F9D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25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B5590-F9F4-71A8-ECC9-9E54EDA9A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554353-9C30-63D2-6D11-A6DB6741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C5B1B-692A-A354-BCEF-CD5872E30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BED7F-A142-CE56-4902-4F562B7A5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2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FD6E-3D3F-445E-F124-F47194E2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B3665-E84F-4793-248C-DE0344459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F76C8-4855-4F60-0B1F-9F9AD1AE7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BAF5A-5B12-9567-FDD6-35CC0072B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57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EE048-7116-0889-C481-885B73BF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38892-A0B1-3F61-D9CD-ACFC035C4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3E9AA-2EF6-19E2-B562-BC8FB6507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B8EC8-4A91-4413-70C8-28B7A403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19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8.xml"/><Relationship Id="rId1" Type="http://schemas.openxmlformats.org/officeDocument/2006/relationships/tags" Target="../tags/tag75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0.xml"/><Relationship Id="rId1" Type="http://schemas.openxmlformats.org/officeDocument/2006/relationships/tags" Target="../tags/tag75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2.xml"/><Relationship Id="rId1" Type="http://schemas.openxmlformats.org/officeDocument/2006/relationships/tags" Target="../tags/tag76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6.xml"/><Relationship Id="rId1" Type="http://schemas.openxmlformats.org/officeDocument/2006/relationships/tags" Target="../tags/tag76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67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10234498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/>
          </a:bodyPr>
          <a:lstStyle/>
          <a:p>
            <a:r>
              <a:rPr lang="en-US" dirty="0"/>
              <a:t>Digitus Group – </a:t>
            </a:r>
            <a:r>
              <a:rPr lang="en-US" b="1" dirty="0"/>
              <a:t>Remuneration Policy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Remuneration Policy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pPr algn="just">
              <a:buNone/>
            </a:pPr>
            <a:r>
              <a:rPr lang="en-US" dirty="0"/>
              <a:t>This Remuneration Policy (“the Policy”) defines the principles and framework governing the compensation and rewards of the </a:t>
            </a:r>
            <a:r>
              <a:rPr lang="en-US" b="1" dirty="0"/>
              <a:t>Board of Directors</a:t>
            </a:r>
            <a:r>
              <a:rPr lang="en-US" dirty="0"/>
              <a:t>, </a:t>
            </a:r>
            <a:r>
              <a:rPr lang="en-US" b="1" dirty="0"/>
              <a:t>executive management</a:t>
            </a:r>
            <a:r>
              <a:rPr lang="en-US" dirty="0"/>
              <a:t>, and </a:t>
            </a:r>
            <a:r>
              <a:rPr lang="en-US" b="1" dirty="0"/>
              <a:t>employees</a:t>
            </a:r>
            <a:r>
              <a:rPr lang="en-US" dirty="0"/>
              <a:t> of </a:t>
            </a:r>
            <a:r>
              <a:rPr lang="en-US" b="1" dirty="0"/>
              <a:t>Digitus Group K.S.C.P.</a:t>
            </a:r>
            <a:r>
              <a:rPr lang="en-US" dirty="0"/>
              <a:t> (“the Company”), a publicly listed Kuwaiti company operating across the GCC and specializing in </a:t>
            </a:r>
            <a:r>
              <a:rPr lang="en-US" b="1" dirty="0"/>
              <a:t>digital infrastructure, data centers, ICT, and connectivity solutions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>The Policy ensures that remuneration practices are </a:t>
            </a:r>
            <a:r>
              <a:rPr lang="en-US" b="1" dirty="0"/>
              <a:t>fair, transparent, performance-driven</a:t>
            </a:r>
            <a:r>
              <a:rPr lang="en-US" dirty="0"/>
              <a:t>, and aligned with the Company’s </a:t>
            </a:r>
            <a:r>
              <a:rPr lang="en-US" b="1" dirty="0"/>
              <a:t>strategic objectives</a:t>
            </a:r>
            <a:r>
              <a:rPr lang="en-US" dirty="0"/>
              <a:t>, </a:t>
            </a:r>
            <a:r>
              <a:rPr lang="en-US" b="1" dirty="0"/>
              <a:t>governance framework</a:t>
            </a:r>
            <a:r>
              <a:rPr lang="en-US" dirty="0"/>
              <a:t>, and </a:t>
            </a:r>
            <a:r>
              <a:rPr lang="en-US" b="1" dirty="0"/>
              <a:t>Capital Markets Authority (CMA) regulations</a:t>
            </a:r>
            <a:r>
              <a:rPr lang="en-US" dirty="0"/>
              <a:t>.</a:t>
            </a:r>
          </a:p>
          <a:p>
            <a:pPr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Objectives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377455" y="1627645"/>
            <a:ext cx="6585034" cy="313932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The objectives of this Policy are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Align the interests of the Board, management, and shareholders toward long-term value creation.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Ensure that remuneration promotes sustainable growth, compliance, and responsible governance.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Attract and retain highly qualified talent within a competitive GCC market.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Encourage ethical conduct, innovation, and superior performance.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Comply with </a:t>
            </a:r>
            <a:r>
              <a:rPr lang="en-US" b="1" dirty="0"/>
              <a:t>CMA Book 15 – Corporate Governance</a:t>
            </a:r>
            <a:r>
              <a:rPr lang="en-US" dirty="0"/>
              <a:t>, </a:t>
            </a:r>
            <a:r>
              <a:rPr lang="en-US" b="1" dirty="0"/>
              <a:t>Kuwait Companies Law</a:t>
            </a:r>
            <a:r>
              <a:rPr lang="en-US" dirty="0"/>
              <a:t>, and </a:t>
            </a:r>
            <a:r>
              <a:rPr lang="en-US" b="1" dirty="0"/>
              <a:t>Boursa Kuwait listing requirements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4029076" y="259783"/>
            <a:ext cx="7553323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980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Guiding Principles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236465" y="259783"/>
            <a:ext cx="6094562" cy="64633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The remuneration system at Digitus Group is guided by the following principles: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5D5CDE-3C9F-5271-3D76-833CC044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479935"/>
              </p:ext>
            </p:extLst>
          </p:nvPr>
        </p:nvGraphicFramePr>
        <p:xfrm>
          <a:off x="4335692" y="1082292"/>
          <a:ext cx="6825644" cy="468568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412822">
                  <a:extLst>
                    <a:ext uri="{9D8B030D-6E8A-4147-A177-3AD203B41FA5}">
                      <a16:colId xmlns:a16="http://schemas.microsoft.com/office/drawing/2014/main" val="508596154"/>
                    </a:ext>
                  </a:extLst>
                </a:gridCol>
                <a:gridCol w="3412822">
                  <a:extLst>
                    <a:ext uri="{9D8B030D-6E8A-4147-A177-3AD203B41FA5}">
                      <a16:colId xmlns:a16="http://schemas.microsoft.com/office/drawing/2014/main" val="15409101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Principle</a:t>
                      </a:r>
                    </a:p>
                  </a:txBody>
                  <a:tcPr marL="7532" marR="7532" marT="3766" marB="376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Description</a:t>
                      </a:r>
                    </a:p>
                  </a:txBody>
                  <a:tcPr marL="7532" marR="7532" marT="3766" marB="3766" anchor="ctr"/>
                </a:tc>
                <a:extLst>
                  <a:ext uri="{0D108BD9-81ED-4DB2-BD59-A6C34878D82A}">
                    <a16:rowId xmlns:a16="http://schemas.microsoft.com/office/drawing/2014/main" val="564654938"/>
                  </a:ext>
                </a:extLst>
              </a:tr>
              <a:tr h="2560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Fairness</a:t>
                      </a:r>
                      <a:endParaRPr lang="en-US" sz="1600"/>
                    </a:p>
                  </a:txBody>
                  <a:tcPr marL="7532" marR="7532" marT="3766" marB="376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/>
                        <a:t>Compensation shall be equitable and proportionate to roles, responsibilities, and market benchmarks.</a:t>
                      </a:r>
                    </a:p>
                  </a:txBody>
                  <a:tcPr marL="7532" marR="7532" marT="3766" marB="3766" anchor="ctr"/>
                </a:tc>
                <a:extLst>
                  <a:ext uri="{0D108BD9-81ED-4DB2-BD59-A6C34878D82A}">
                    <a16:rowId xmlns:a16="http://schemas.microsoft.com/office/drawing/2014/main" val="1070534930"/>
                  </a:ext>
                </a:extLst>
              </a:tr>
              <a:tr h="1883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Performance Orientation</a:t>
                      </a:r>
                      <a:endParaRPr lang="en-US" sz="1600"/>
                    </a:p>
                  </a:txBody>
                  <a:tcPr marL="7532" marR="7532" marT="3766" marB="376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/>
                        <a:t>A significant portion of remuneration shall be linked to measurable performance outcomes.</a:t>
                      </a:r>
                    </a:p>
                  </a:txBody>
                  <a:tcPr marL="7532" marR="7532" marT="3766" marB="3766" anchor="ctr"/>
                </a:tc>
                <a:extLst>
                  <a:ext uri="{0D108BD9-81ED-4DB2-BD59-A6C34878D82A}">
                    <a16:rowId xmlns:a16="http://schemas.microsoft.com/office/drawing/2014/main" val="818843273"/>
                  </a:ext>
                </a:extLst>
              </a:tr>
              <a:tr h="2334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Transparency</a:t>
                      </a:r>
                      <a:endParaRPr lang="en-US" sz="1600"/>
                    </a:p>
                  </a:txBody>
                  <a:tcPr marL="7532" marR="7532" marT="3766" marB="376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/>
                        <a:t>All components of remuneration shall be clearly disclosed in the Annual Governance Report.</a:t>
                      </a:r>
                    </a:p>
                  </a:txBody>
                  <a:tcPr marL="7532" marR="7532" marT="3766" marB="3766" anchor="ctr"/>
                </a:tc>
                <a:extLst>
                  <a:ext uri="{0D108BD9-81ED-4DB2-BD59-A6C34878D82A}">
                    <a16:rowId xmlns:a16="http://schemas.microsoft.com/office/drawing/2014/main" val="976412285"/>
                  </a:ext>
                </a:extLst>
              </a:tr>
              <a:tr h="2108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Accountability</a:t>
                      </a:r>
                      <a:endParaRPr lang="en-US" sz="1600"/>
                    </a:p>
                  </a:txBody>
                  <a:tcPr marL="7532" marR="7532" marT="3766" marB="376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/>
                        <a:t>Remuneration practices must reflect accountability to shareholders and stakeholders.</a:t>
                      </a:r>
                    </a:p>
                  </a:txBody>
                  <a:tcPr marL="7532" marR="7532" marT="3766" marB="3766" anchor="ctr"/>
                </a:tc>
                <a:extLst>
                  <a:ext uri="{0D108BD9-81ED-4DB2-BD59-A6C34878D82A}">
                    <a16:rowId xmlns:a16="http://schemas.microsoft.com/office/drawing/2014/main" val="884401308"/>
                  </a:ext>
                </a:extLst>
              </a:tr>
              <a:tr h="2334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Competitiveness</a:t>
                      </a:r>
                      <a:endParaRPr lang="en-US" sz="1600"/>
                    </a:p>
                  </a:txBody>
                  <a:tcPr marL="7532" marR="7532" marT="3766" marB="376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/>
                        <a:t>Compensation levels shall be competitive to attract and retain high-caliber professionals across the GCC.</a:t>
                      </a:r>
                    </a:p>
                  </a:txBody>
                  <a:tcPr marL="7532" marR="7532" marT="3766" marB="3766" anchor="ctr"/>
                </a:tc>
                <a:extLst>
                  <a:ext uri="{0D108BD9-81ED-4DB2-BD59-A6C34878D82A}">
                    <a16:rowId xmlns:a16="http://schemas.microsoft.com/office/drawing/2014/main" val="3713538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Governance Compliance</a:t>
                      </a:r>
                      <a:endParaRPr lang="en-US" sz="1600"/>
                    </a:p>
                  </a:txBody>
                  <a:tcPr marL="7532" marR="7532" marT="3766" marB="376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/>
                        <a:t>All remuneration must comply with CMA rules, Board approvals, and internal governance policies.</a:t>
                      </a:r>
                    </a:p>
                  </a:txBody>
                  <a:tcPr marL="7532" marR="7532" marT="3766" marB="3766" anchor="ctr"/>
                </a:tc>
                <a:extLst>
                  <a:ext uri="{0D108BD9-81ED-4DB2-BD59-A6C34878D82A}">
                    <a16:rowId xmlns:a16="http://schemas.microsoft.com/office/drawing/2014/main" val="1179924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1474386"/>
            <a:ext cx="9946258" cy="193899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4. Scope of Application</a:t>
            </a:r>
          </a:p>
          <a:p>
            <a:pPr algn="just">
              <a:buNone/>
            </a:pPr>
            <a:endParaRPr lang="en-US" b="1" dirty="0"/>
          </a:p>
          <a:p>
            <a:pPr>
              <a:buNone/>
            </a:pPr>
            <a:r>
              <a:rPr lang="en-US" dirty="0"/>
              <a:t>This Policy applies to: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Board of Directors (Executive and Non-Executive Members)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Executive Management</a:t>
            </a:r>
            <a:r>
              <a:rPr lang="en-US" dirty="0"/>
              <a:t> – including CEO, CFO, and other senior officers.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Employees</a:t>
            </a:r>
            <a:r>
              <a:rPr lang="en-US" dirty="0"/>
              <a:t> – across all levels of the Company and subsidiaries.</a:t>
            </a:r>
          </a:p>
          <a:p>
            <a:pPr algn="just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Board of Directors Remuneration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3912124" y="119002"/>
            <a:ext cx="7880807" cy="624786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/>
              <a:t>A. Principles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Remuneration for Board members is designed to compensate for their oversight, governance, and strategic contributions rather than operational involvement.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It must ensure </a:t>
            </a:r>
            <a:r>
              <a:rPr lang="en-US" sz="1600" b="1" dirty="0"/>
              <a:t>independence, integrity, and objectivity</a:t>
            </a:r>
            <a:r>
              <a:rPr lang="en-US" sz="1600" dirty="0"/>
              <a:t> in decision-making.</a:t>
            </a:r>
          </a:p>
          <a:p>
            <a:pPr>
              <a:buNone/>
            </a:pPr>
            <a:r>
              <a:rPr lang="en-US" sz="1600" b="1" dirty="0"/>
              <a:t>B. Components</a:t>
            </a:r>
          </a:p>
          <a:p>
            <a:pPr>
              <a:buFont typeface="+mj-lt"/>
              <a:buAutoNum type="arabicPeriod"/>
            </a:pPr>
            <a:r>
              <a:rPr lang="en-US" sz="1600" b="1" dirty="0"/>
              <a:t>Fixed Annual Fees:</a:t>
            </a:r>
            <a:br>
              <a:rPr lang="en-US" sz="1600" dirty="0"/>
            </a:br>
            <a:r>
              <a:rPr lang="en-US" sz="1600" dirty="0"/>
              <a:t>Paid to all members for participation in Board meetings, committees, and related duties.</a:t>
            </a:r>
          </a:p>
          <a:p>
            <a:pPr>
              <a:buFont typeface="+mj-lt"/>
              <a:buAutoNum type="arabicPeriod"/>
            </a:pPr>
            <a:r>
              <a:rPr lang="en-US" sz="1600" b="1" dirty="0"/>
              <a:t>Committee Fees:</a:t>
            </a:r>
            <a:br>
              <a:rPr lang="en-US" sz="1600" dirty="0"/>
            </a:br>
            <a:r>
              <a:rPr lang="en-US" sz="1600" dirty="0"/>
              <a:t>Additional remuneration may be granted for service on Board committees (Audit, Risk, Nominations &amp; Remuneration, etc.), reflecting time and responsibility.</a:t>
            </a:r>
          </a:p>
          <a:p>
            <a:pPr>
              <a:buFont typeface="+mj-lt"/>
              <a:buAutoNum type="arabicPeriod"/>
            </a:pPr>
            <a:r>
              <a:rPr lang="en-US" sz="1600" b="1" dirty="0"/>
              <a:t>Performance-Based Rewards (Optional):</a:t>
            </a:r>
            <a:br>
              <a:rPr lang="en-US" sz="1600" dirty="0"/>
            </a:br>
            <a:r>
              <a:rPr lang="en-US" sz="1600" dirty="0"/>
              <a:t>May be provided to Executive Board Members only, based on defined KPIs aligned with Company performance.</a:t>
            </a:r>
            <a:br>
              <a:rPr lang="en-US" sz="1600" dirty="0"/>
            </a:br>
            <a:r>
              <a:rPr lang="en-US" sz="1600" dirty="0"/>
              <a:t>Non-Executive and Independent Directors shall </a:t>
            </a:r>
            <a:r>
              <a:rPr lang="en-US" sz="1600" b="1" dirty="0"/>
              <a:t>not</a:t>
            </a:r>
            <a:r>
              <a:rPr lang="en-US" sz="1600" dirty="0"/>
              <a:t> receive performance-linked compensation or share-based rewards.</a:t>
            </a:r>
          </a:p>
          <a:p>
            <a:pPr>
              <a:buFont typeface="+mj-lt"/>
              <a:buAutoNum type="arabicPeriod"/>
            </a:pPr>
            <a:r>
              <a:rPr lang="en-US" sz="1600" b="1" dirty="0"/>
              <a:t>Reimbursement of Expenses:</a:t>
            </a:r>
            <a:br>
              <a:rPr lang="en-US" sz="1600" dirty="0"/>
            </a:br>
            <a:r>
              <a:rPr lang="en-US" sz="1600" dirty="0"/>
              <a:t>Reasonable travel, accommodation, and incidental expenses incurred during official Board duties shall be reimbursed.</a:t>
            </a:r>
          </a:p>
          <a:p>
            <a:pPr>
              <a:buNone/>
            </a:pPr>
            <a:r>
              <a:rPr lang="en-US" sz="1600" b="1" dirty="0"/>
              <a:t>C. Approval and Disclosure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</a:t>
            </a:r>
            <a:r>
              <a:rPr lang="en-US" sz="1600" b="1" dirty="0"/>
              <a:t>General Assembly</a:t>
            </a:r>
            <a:r>
              <a:rPr lang="en-US" sz="1600" dirty="0"/>
              <a:t> shall approve the annual remuneration of Board members based on the Board’s recommendation and the Nominations &amp; Remuneration Committee’s (NRC) report.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Total Board remuneration must </a:t>
            </a:r>
            <a:r>
              <a:rPr lang="en-US" sz="1600" b="1" dirty="0"/>
              <a:t>not exceed 10% of the net profits</a:t>
            </a:r>
            <a:r>
              <a:rPr lang="en-US" sz="1600" dirty="0"/>
              <a:t> after deducting reserves and dividends, in line with Companies Law Article 198.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Full disclosure shall be made in the </a:t>
            </a:r>
            <a:r>
              <a:rPr lang="en-US" sz="1600" b="1" dirty="0"/>
              <a:t>Annual Report and Governance Disclosure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F3BC-0718-7D1E-634E-76B4BD53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EAD5A65-FCAF-DA4E-B7F5-B6FDA4863B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EAD5A65-FCAF-DA4E-B7F5-B6FDA4863B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CBA417-B380-BF4B-94F0-A01AD9F17E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61D98-B692-CD9C-56DE-FE568B09C86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4A3F630-A123-29C2-8155-8ED42F0DBB0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438526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Executive Management Remuneration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D3646-132A-DB9D-4B24-E2D532C45B5B}"/>
              </a:ext>
            </a:extLst>
          </p:cNvPr>
          <p:cNvSpPr txBox="1"/>
          <p:nvPr/>
        </p:nvSpPr>
        <p:spPr>
          <a:xfrm>
            <a:off x="4075425" y="1046617"/>
            <a:ext cx="7073000" cy="923330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A. Structure</a:t>
            </a:r>
          </a:p>
          <a:p>
            <a:pPr>
              <a:buNone/>
            </a:pPr>
            <a:r>
              <a:rPr lang="en-US" dirty="0"/>
              <a:t>The remuneration of executive management (CEO, CFO, and senior leadership) consists of the following components: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5F49B8-52DF-59C0-A858-01F912F7F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019032"/>
              </p:ext>
            </p:extLst>
          </p:nvPr>
        </p:nvGraphicFramePr>
        <p:xfrm>
          <a:off x="4160266" y="2248194"/>
          <a:ext cx="7073000" cy="323752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536500">
                  <a:extLst>
                    <a:ext uri="{9D8B030D-6E8A-4147-A177-3AD203B41FA5}">
                      <a16:colId xmlns:a16="http://schemas.microsoft.com/office/drawing/2014/main" val="2085186264"/>
                    </a:ext>
                  </a:extLst>
                </a:gridCol>
                <a:gridCol w="3536500">
                  <a:extLst>
                    <a:ext uri="{9D8B030D-6E8A-4147-A177-3AD203B41FA5}">
                      <a16:colId xmlns:a16="http://schemas.microsoft.com/office/drawing/2014/main" val="3404229914"/>
                    </a:ext>
                  </a:extLst>
                </a:gridCol>
              </a:tblGrid>
              <a:tr h="450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Component</a:t>
                      </a:r>
                    </a:p>
                  </a:txBody>
                  <a:tcPr marL="11267" marR="11267" marT="5634" marB="563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Description</a:t>
                      </a:r>
                    </a:p>
                  </a:txBody>
                  <a:tcPr marL="11267" marR="11267" marT="5634" marB="5634" anchor="ctr"/>
                </a:tc>
                <a:extLst>
                  <a:ext uri="{0D108BD9-81ED-4DB2-BD59-A6C34878D82A}">
                    <a16:rowId xmlns:a16="http://schemas.microsoft.com/office/drawing/2014/main" val="936990258"/>
                  </a:ext>
                </a:extLst>
              </a:tr>
              <a:tr h="2478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Fixed Salary</a:t>
                      </a:r>
                      <a:endParaRPr lang="en-US" sz="1600"/>
                    </a:p>
                  </a:txBody>
                  <a:tcPr marL="11267" marR="11267" marT="5634" marB="563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Reflects job responsibilities, experience, and market benchmarks.</a:t>
                      </a:r>
                    </a:p>
                  </a:txBody>
                  <a:tcPr marL="11267" marR="11267" marT="5634" marB="5634" anchor="ctr"/>
                </a:tc>
                <a:extLst>
                  <a:ext uri="{0D108BD9-81ED-4DB2-BD59-A6C34878D82A}">
                    <a16:rowId xmlns:a16="http://schemas.microsoft.com/office/drawing/2014/main" val="1721885573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Variable Pay (Bonus)</a:t>
                      </a:r>
                      <a:endParaRPr lang="en-US" sz="1600"/>
                    </a:p>
                  </a:txBody>
                  <a:tcPr marL="11267" marR="11267" marT="5634" marB="563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Linked to individual and corporate performance metrics approved by the NRC.</a:t>
                      </a:r>
                    </a:p>
                  </a:txBody>
                  <a:tcPr marL="11267" marR="11267" marT="5634" marB="5634" anchor="ctr"/>
                </a:tc>
                <a:extLst>
                  <a:ext uri="{0D108BD9-81ED-4DB2-BD59-A6C34878D82A}">
                    <a16:rowId xmlns:a16="http://schemas.microsoft.com/office/drawing/2014/main" val="204033611"/>
                  </a:ext>
                </a:extLst>
              </a:tr>
              <a:tr h="3154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Long-Term Incentives (LTI)</a:t>
                      </a:r>
                      <a:endParaRPr lang="en-US" sz="1600"/>
                    </a:p>
                  </a:txBody>
                  <a:tcPr marL="11267" marR="11267" marT="5634" marB="563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May include share-based rewards or retention bonuses aligned with multi-year performance goals.</a:t>
                      </a:r>
                    </a:p>
                  </a:txBody>
                  <a:tcPr marL="11267" marR="11267" marT="5634" marB="5634" anchor="ctr"/>
                </a:tc>
                <a:extLst>
                  <a:ext uri="{0D108BD9-81ED-4DB2-BD59-A6C34878D82A}">
                    <a16:rowId xmlns:a16="http://schemas.microsoft.com/office/drawing/2014/main" val="2345336533"/>
                  </a:ext>
                </a:extLst>
              </a:tr>
              <a:tr h="2478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Benefits &amp; Allowances</a:t>
                      </a:r>
                      <a:endParaRPr lang="en-US" sz="1600"/>
                    </a:p>
                  </a:txBody>
                  <a:tcPr marL="11267" marR="11267" marT="5634" marB="563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Includes housing, transport, healthcare, and other standard benefits.</a:t>
                      </a:r>
                    </a:p>
                  </a:txBody>
                  <a:tcPr marL="11267" marR="11267" marT="5634" marB="5634" anchor="ctr"/>
                </a:tc>
                <a:extLst>
                  <a:ext uri="{0D108BD9-81ED-4DB2-BD59-A6C34878D82A}">
                    <a16:rowId xmlns:a16="http://schemas.microsoft.com/office/drawing/2014/main" val="1409969275"/>
                  </a:ext>
                </a:extLst>
              </a:tr>
              <a:tr h="2478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End-of-Service / Gratuity</a:t>
                      </a:r>
                      <a:endParaRPr lang="en-US" sz="1600"/>
                    </a:p>
                  </a:txBody>
                  <a:tcPr marL="11267" marR="11267" marT="5634" marB="563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As per Kuwait Labor Law and the Company’s internal policies.</a:t>
                      </a:r>
                    </a:p>
                  </a:txBody>
                  <a:tcPr marL="11267" marR="11267" marT="5634" marB="5634" anchor="ctr"/>
                </a:tc>
                <a:extLst>
                  <a:ext uri="{0D108BD9-81ED-4DB2-BD59-A6C34878D82A}">
                    <a16:rowId xmlns:a16="http://schemas.microsoft.com/office/drawing/2014/main" val="2492915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18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06B69-99FC-7EFC-00B9-DD64AD50C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2D0D449A-7397-41A9-038A-0DF543E47B6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D0D449A-7397-41A9-038A-0DF543E47B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6E995E3-AC1F-2B62-0DCD-94F6604C9FF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1AEA21-843D-BDA5-F44A-70D6B613ACEA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F6E5D4A5-62C2-A516-D914-EF66F0AF4D6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438526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</a:t>
            </a:r>
            <a:r>
              <a:rPr kumimoji="0" lang="en-US" sz="24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Executive Management Remuneration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2EE254-44E9-C5BB-C12C-CEDA1142BE92}"/>
              </a:ext>
            </a:extLst>
          </p:cNvPr>
          <p:cNvSpPr txBox="1"/>
          <p:nvPr/>
        </p:nvSpPr>
        <p:spPr>
          <a:xfrm>
            <a:off x="4139987" y="1996359"/>
            <a:ext cx="7568104" cy="230832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B. Performance Evaluation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Annual performance reviews will be conducted based on </a:t>
            </a:r>
            <a:r>
              <a:rPr lang="en-US" b="1" dirty="0"/>
              <a:t>KPIs</a:t>
            </a:r>
            <a:r>
              <a:rPr lang="en-US" dirty="0"/>
              <a:t> related to profitability, cash flow, project delivery, governance compliance, and strategic execution.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NRC, in coordination with the CEO, will assess and recommend performance bonuses.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Poor performance or regulatory non-compliance may result in </a:t>
            </a:r>
            <a:r>
              <a:rPr lang="en-US" b="1" dirty="0"/>
              <a:t>reduction or cancellation of bonuses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216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Employees’ Remuneration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1BDF020-D1F4-1B76-C1B3-CA099E722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547" y="1956001"/>
            <a:ext cx="770346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Company maintains a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merit-based, transparent compensation framework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applicable to all employees.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Compensation includes fixed salaries, performance incentives, and development-based rewards.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HR Department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under the supervision of 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NRC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periodically benchmarks salaries against the GCC digital infrastructure market to maintain competitiveness.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Company encourages recognition programs to reward innovation, efficiency, and alignment with corporate values.</a:t>
            </a: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F306-7DF6-C0E9-8167-64D50624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442971CF-BD28-CF2E-E1FA-EA7C9C9C74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2971CF-BD28-CF2E-E1FA-EA7C9C9C74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0367B8-91AF-CFD5-33E2-333B21FAA7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3F35A-7164-3741-FC64-56488E8F9E95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A8BB5DE-FD24-F888-4346-05C16E66E46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Performance and Risk Alignment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9734970-02B1-D254-7385-E825CCDC3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13" y="2268870"/>
            <a:ext cx="6900912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NRC ensures that remuneration structures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do not incentivize excessive risk-taking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or short-term results at the expense of sustainable growth.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Performance measures include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financial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operational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risk management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and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ESG-related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metrics.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Variable pay must be balanced with risk-adjusted results, subject to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clawback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or deferral provisions if necessary.</a:t>
            </a:r>
          </a:p>
        </p:txBody>
      </p:sp>
    </p:spTree>
    <p:extLst>
      <p:ext uri="{BB962C8B-B14F-4D97-AF65-F5344CB8AC3E}">
        <p14:creationId xmlns:p14="http://schemas.microsoft.com/office/powerpoint/2010/main" val="3891554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4212-FB27-8802-163C-2D61CF3F8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6762B3-E82A-9660-E3CD-56F1D460E5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6762B3-E82A-9660-E3CD-56F1D460E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65D4B3C-6C55-F7D8-7C7D-74FE532F0B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0E1273-0134-89C1-DF76-25F7103FDB6C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118C205-1489-7A0D-2F6D-EC2659E43A85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97718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8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Governance and Approval Process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EACA1ED-A697-3FDF-932C-2C94E7E17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694" y="1166843"/>
            <a:ext cx="638194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b="1" dirty="0"/>
              <a:t>A. Nominations &amp; Remuneration Committee (NRC)</a:t>
            </a:r>
          </a:p>
          <a:p>
            <a:pPr algn="just">
              <a:buNone/>
            </a:pPr>
            <a:r>
              <a:rPr lang="en-US" dirty="0"/>
              <a:t>The NRC is responsible for: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Developing and recommending this Policy to the Board.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Reviewing and approving remuneration packages for executives and senior management.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Ensuring compliance with CMA governance rules.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Reporting to the Board and shareholders on all remuneration matters.</a:t>
            </a:r>
          </a:p>
          <a:p>
            <a:pPr algn="just">
              <a:buNone/>
            </a:pPr>
            <a:r>
              <a:rPr lang="en-US" b="1" dirty="0"/>
              <a:t>B. Board of Directors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Approves remuneration frameworks and NRC recommendations.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Ensures transparency and compliance in disclosures.</a:t>
            </a:r>
          </a:p>
          <a:p>
            <a:pPr algn="just">
              <a:buNone/>
            </a:pPr>
            <a:r>
              <a:rPr lang="en-US" b="1" dirty="0"/>
              <a:t>C. General Assembly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Approves the remuneration of Board members annually.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Reviews the NRC report as part of the Company’s governance disclosure.</a:t>
            </a:r>
          </a:p>
        </p:txBody>
      </p:sp>
    </p:spTree>
    <p:extLst>
      <p:ext uri="{BB962C8B-B14F-4D97-AF65-F5344CB8AC3E}">
        <p14:creationId xmlns:p14="http://schemas.microsoft.com/office/powerpoint/2010/main" val="80638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30AB8-9604-1CD6-0832-EE1E0BB9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FB63965-3E0C-4108-AD77-E9E5B55C31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B63965-3E0C-4108-AD77-E9E5B55C31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663A191-C8A5-BA4D-508B-A8F6374053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6BEE00-A553-E924-A4CE-889F7AF4C4F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132A09C5-DA7B-AE2B-AF00-3692D54EA0D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5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9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Disclosure Requirements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84F8193-3091-C824-A6AA-B819F713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453161"/>
            <a:ext cx="700464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The Company shall disclose the following information annually in its </a:t>
            </a:r>
            <a:r>
              <a:rPr lang="en-US" b="1" dirty="0"/>
              <a:t>Corporate Governance Report</a:t>
            </a:r>
            <a:r>
              <a:rPr lang="en-US" dirty="0"/>
              <a:t> and </a:t>
            </a:r>
            <a:r>
              <a:rPr lang="en-US" b="1" dirty="0"/>
              <a:t>Annual Report</a:t>
            </a:r>
            <a:r>
              <a:rPr lang="en-US" dirty="0"/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Remuneration policy framework and updates.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Total remuneration paid to Board members (aggregate and individual basis, where required).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Executive compensation summary (fixed and variable components).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NRC activities and decisions related to remuneration.</a:t>
            </a:r>
          </a:p>
          <a:p>
            <a:pPr algn="just">
              <a:buNone/>
            </a:pPr>
            <a:r>
              <a:rPr lang="en-US" dirty="0"/>
              <a:t>All disclosures must comply with </a:t>
            </a:r>
            <a:r>
              <a:rPr lang="en-US" b="1" dirty="0"/>
              <a:t>CMA Book 10 and Book 15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628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7628-C0D0-C4C5-AD83-7866AFBE4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3DC5BB3-531C-FDB7-31E8-1CB606A9E4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DC5BB3-531C-FDB7-31E8-1CB606A9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E6D0B91-B887-42B4-A6B2-984BA20113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A14197-F877-42DE-A96E-23B1E8078ACF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BD4D344-8C08-1069-32A5-BCD107A7C1E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16768" y="2887152"/>
            <a:ext cx="3054333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10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  <a:r>
              <a:rPr kumimoji="0" lang="en-US" sz="2500" b="0" u="none" strike="noStrike" kern="1200" cap="none" spc="0" normalizeH="0" baseline="0" noProof="0" dirty="0" err="1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Clawback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 and Malus Provisions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AA05180-022A-2703-A306-4D180E60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591660"/>
            <a:ext cx="7004649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In cases of </a:t>
            </a:r>
            <a:r>
              <a:rPr lang="en-US" b="1" dirty="0"/>
              <a:t>financial misstatement, misconduct, or regulatory violations</a:t>
            </a:r>
            <a:r>
              <a:rPr lang="en-US" dirty="0"/>
              <a:t>, the Company reserves the right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Reclaim (claw back)</a:t>
            </a:r>
            <a:r>
              <a:rPr lang="en-US" dirty="0"/>
              <a:t> bonuses or variable pay already paid.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Withhold (malus)</a:t>
            </a:r>
            <a:r>
              <a:rPr lang="en-US" dirty="0"/>
              <a:t> pending incentive payments.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Apply disciplinary or legal actions against involved individuals.</a:t>
            </a:r>
          </a:p>
          <a:p>
            <a:pPr algn="just"/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0007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5B43-84AF-64B7-00A4-5325AF75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A5CB6863-AD5B-D6F8-3E5F-ABC0EFE41E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CB6863-AD5B-D6F8-3E5F-ABC0EFE41E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05CE855-B1F6-8621-BDFA-9C6202F144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0BCD9C-0938-44F7-C273-F2B33947601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D1705B1-E25D-A779-A6E2-DD55600AD9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>
                <a:solidFill>
                  <a:srgbClr val="F7F7F7"/>
                </a:solidFill>
                <a:latin typeface="Aptos" panose="020B0004020202020204" pitchFamily="34" charset="0"/>
              </a:rPr>
              <a:t>11</a:t>
            </a:r>
            <a:r>
              <a:rPr kumimoji="0" lang="en-US" sz="2500" b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Review of Policy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B882862-1620-7C8D-0808-612D02452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This policy shall be reviewed at least </a:t>
            </a:r>
            <a:r>
              <a:rPr lang="en-US" b="1" dirty="0"/>
              <a:t>every two (2) years</a:t>
            </a:r>
            <a:r>
              <a:rPr lang="en-US" dirty="0"/>
              <a:t>, or earlier if required by changes in regulatory requirements, governance standards, or market practice. Any amendments must be approved by the Board of Directors.</a:t>
            </a:r>
          </a:p>
          <a:p>
            <a:pPr>
              <a:buNone/>
            </a:pP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483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11634</TotalTime>
  <Words>1188</Words>
  <Application>Microsoft Office PowerPoint</Application>
  <PresentationFormat>Widescreen</PresentationFormat>
  <Paragraphs>127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Calibri Light</vt:lpstr>
      <vt:lpstr>Aptos SemiBold</vt:lpstr>
      <vt:lpstr>Open Sans</vt:lpstr>
      <vt:lpstr>Wingdings</vt:lpstr>
      <vt:lpstr>Arial</vt:lpstr>
      <vt:lpstr>Segoe UI</vt:lpstr>
      <vt:lpstr>Aptos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Remuneration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33</cp:revision>
  <dcterms:created xsi:type="dcterms:W3CDTF">2025-03-21T06:03:48Z</dcterms:created>
  <dcterms:modified xsi:type="dcterms:W3CDTF">2025-10-29T06:05:32Z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