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notesSlides/notesSlide8.xml" ContentType="application/vnd.openxmlformats-officedocument.presentationml.notesSlide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18"/>
  </p:notesMasterIdLst>
  <p:handoutMasterIdLst>
    <p:handoutMasterId r:id="rId19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06" r:id="rId15"/>
    <p:sldId id="1448943210" r:id="rId16"/>
    <p:sldId id="3734" r:id="rId17"/>
  </p:sldIdLst>
  <p:sldSz cx="12192000" cy="6858000"/>
  <p:notesSz cx="7102475" cy="9388475"/>
  <p:embeddedFontLst>
    <p:embeddedFont>
      <p:font typeface="Aptos SemiBold" panose="020B0004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DB459B-EC15-4C58-B0FF-CD461F505E94}" v="11" dt="2025-10-06T10:42:32.5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6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5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modSld">
      <pc:chgData name="Nisreen Basiouny" userId="483efea3410121a7" providerId="LiveId" clId="{96616AA6-13D8-4E3E-9D16-1D49396CAFEF}" dt="2025-10-06T10:48:31.773" v="60" actId="2711"/>
      <pc:docMkLst>
        <pc:docMk/>
      </pc:docMkLst>
      <pc:sldChg chg="modSp mod">
        <pc:chgData name="Nisreen Basiouny" userId="483efea3410121a7" providerId="LiveId" clId="{96616AA6-13D8-4E3E-9D16-1D49396CAFEF}" dt="2025-10-06T10:39:38.224" v="10" actId="20577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06T10:39:38.224" v="10" actId="20577"/>
          <ac:spMkLst>
            <pc:docMk/>
            <pc:sldMk cId="61921715" sldId="258"/>
            <ac:spMk id="2" creationId="{11D06D31-577C-468F-A315-4B1A48E07A2C}"/>
          </ac:spMkLst>
        </pc:spChg>
        <pc:spChg chg="mod">
          <ac:chgData name="Nisreen Basiouny" userId="483efea3410121a7" providerId="LiveId" clId="{96616AA6-13D8-4E3E-9D16-1D49396CAFEF}" dt="2025-10-06T10:39:26.183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06T10:40:33.155" v="15" actId="20577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06T10:40:33.155" v="15" actId="20577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06T10:39:46.563" v="11"/>
          <ac:spMkLst>
            <pc:docMk/>
            <pc:sldMk cId="2831486867" sldId="3722"/>
            <ac:spMk id="17" creationId="{4725BDAF-EC33-4DCB-BC73-0FA3EAA02F32}"/>
          </ac:spMkLst>
        </pc:spChg>
      </pc:sldChg>
      <pc:sldChg chg="addSp modSp mod">
        <pc:chgData name="Nisreen Basiouny" userId="483efea3410121a7" providerId="LiveId" clId="{96616AA6-13D8-4E3E-9D16-1D49396CAFEF}" dt="2025-10-06T10:41:25.294" v="27" actId="20577"/>
        <pc:sldMkLst>
          <pc:docMk/>
          <pc:sldMk cId="3619278310" sldId="1448943201"/>
        </pc:sldMkLst>
        <pc:spChg chg="add">
          <ac:chgData name="Nisreen Basiouny" userId="483efea3410121a7" providerId="LiveId" clId="{96616AA6-13D8-4E3E-9D16-1D49396CAFEF}" dt="2025-10-06T10:40:55.729" v="18"/>
          <ac:spMkLst>
            <pc:docMk/>
            <pc:sldMk cId="3619278310" sldId="1448943201"/>
            <ac:spMk id="6" creationId="{41D82809-6215-422F-9349-C901E52E28B3}"/>
          </ac:spMkLst>
        </pc:spChg>
        <pc:spChg chg="mod">
          <ac:chgData name="Nisreen Basiouny" userId="483efea3410121a7" providerId="LiveId" clId="{96616AA6-13D8-4E3E-9D16-1D49396CAFEF}" dt="2025-10-06T10:41:25.294" v="27" actId="20577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06T10:46:23.942" v="57" actId="13900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06T10:46:23.942" v="57" actId="13900"/>
          <ac:spMkLst>
            <pc:docMk/>
            <pc:sldMk cId="214187892" sldId="1448943202"/>
            <ac:spMk id="3" creationId="{11AFB5DB-308D-CD0D-2E53-91432F65E45E}"/>
          </ac:spMkLst>
        </pc:spChg>
      </pc:sldChg>
      <pc:sldChg chg="addSp delSp modSp mod">
        <pc:chgData name="Nisreen Basiouny" userId="483efea3410121a7" providerId="LiveId" clId="{96616AA6-13D8-4E3E-9D16-1D49396CAFEF}" dt="2025-10-06T10:48:31.773" v="60" actId="2711"/>
        <pc:sldMkLst>
          <pc:docMk/>
          <pc:sldMk cId="3643358421" sldId="1448943203"/>
        </pc:sldMkLst>
        <pc:spChg chg="add del">
          <ac:chgData name="Nisreen Basiouny" userId="483efea3410121a7" providerId="LiveId" clId="{96616AA6-13D8-4E3E-9D16-1D49396CAFEF}" dt="2025-10-06T10:42:16.762" v="33" actId="21"/>
          <ac:spMkLst>
            <pc:docMk/>
            <pc:sldMk cId="3643358421" sldId="1448943203"/>
            <ac:spMk id="6" creationId="{1D277C08-2C61-D039-9F45-D7F1A43E38F1}"/>
          </ac:spMkLst>
        </pc:spChg>
        <pc:spChg chg="add del mod">
          <ac:chgData name="Nisreen Basiouny" userId="483efea3410121a7" providerId="LiveId" clId="{96616AA6-13D8-4E3E-9D16-1D49396CAFEF}" dt="2025-10-06T10:48:31.773" v="60" actId="2711"/>
          <ac:spMkLst>
            <pc:docMk/>
            <pc:sldMk cId="3643358421" sldId="1448943203"/>
            <ac:spMk id="7" creationId="{09209E92-9B26-3853-78C9-CEC9F39251A1}"/>
          </ac:spMkLst>
        </pc:spChg>
        <pc:spChg chg="add del mod">
          <ac:chgData name="Nisreen Basiouny" userId="483efea3410121a7" providerId="LiveId" clId="{96616AA6-13D8-4E3E-9D16-1D49396CAFEF}" dt="2025-10-06T10:42:43.705" v="39" actId="478"/>
          <ac:spMkLst>
            <pc:docMk/>
            <pc:sldMk cId="3643358421" sldId="1448943203"/>
            <ac:spMk id="8" creationId="{9109F264-2C14-7388-900F-91AE7459D644}"/>
          </ac:spMkLst>
        </pc:spChg>
        <pc:spChg chg="add del mod">
          <ac:chgData name="Nisreen Basiouny" userId="483efea3410121a7" providerId="LiveId" clId="{96616AA6-13D8-4E3E-9D16-1D49396CAFEF}" dt="2025-10-06T10:42:43.707" v="41"/>
          <ac:spMkLst>
            <pc:docMk/>
            <pc:sldMk cId="3643358421" sldId="1448943203"/>
            <ac:spMk id="9" creationId="{175AC4B7-2315-738B-63DD-4D221CA65652}"/>
          </ac:spMkLst>
        </pc:spChg>
      </pc:sldChg>
      <pc:sldChg chg="modSp mod">
        <pc:chgData name="Nisreen Basiouny" userId="483efea3410121a7" providerId="LiveId" clId="{96616AA6-13D8-4E3E-9D16-1D49396CAFEF}" dt="2025-10-06T10:46:46.415" v="59" actId="13900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06T10:46:46.415" v="59" actId="13900"/>
          <ac:spMkLst>
            <pc:docMk/>
            <pc:sldMk cId="813943183" sldId="1448943205"/>
            <ac:spMk id="7" creationId="{286454E8-EC4E-AE42-2348-AE36394A91D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6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559A-ABB4-ADF1-76F3-86D307C95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7FD66-1643-9450-A80F-90A3AC576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0F5CD-6977-1097-FF83-A7D2A7381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0F5B-77B1-4C5F-E599-CCF97BFBD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807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755.xml"/><Relationship Id="rId7" Type="http://schemas.openxmlformats.org/officeDocument/2006/relationships/image" Target="../media/image17.emf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oleObject" Target="../embeddings/oleObject65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56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 fontScale="90000"/>
          </a:bodyPr>
          <a:lstStyle/>
          <a:p>
            <a:r>
              <a:rPr lang="en-US" dirty="0"/>
              <a:t>Digitus Group – Nominations &amp; Remuneration Committee Charter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Nominations &amp; Remuneration Committee Charter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313932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r>
              <a:rPr lang="en-US" dirty="0"/>
              <a:t>The Nominations &amp; Remuneration Committee (“the Committee”) is established by the Board of Directors of </a:t>
            </a:r>
            <a:r>
              <a:rPr lang="en-US" b="1" dirty="0"/>
              <a:t>Digitus Group K.S.C.P.</a:t>
            </a:r>
            <a:r>
              <a:rPr lang="en-US" dirty="0"/>
              <a:t> (“the Company”) to assist the Board in fulfilling its responsibilities with respect to:</a:t>
            </a:r>
          </a:p>
          <a:p>
            <a:r>
              <a:rPr lang="en-US" dirty="0"/>
              <a:t>Board composition, structure, and succession planning.</a:t>
            </a:r>
          </a:p>
          <a:p>
            <a:r>
              <a:rPr lang="en-US" dirty="0"/>
              <a:t>Selection, nomination, and evaluation of Board members and key executives.</a:t>
            </a:r>
          </a:p>
          <a:p>
            <a:r>
              <a:rPr lang="en-US" dirty="0"/>
              <a:t>Oversight of remuneration policies and practices that align with the Company’s strategy, performance, and shareholder interests.</a:t>
            </a:r>
          </a:p>
          <a:p>
            <a:r>
              <a:rPr lang="en-US" dirty="0"/>
              <a:t>Ensuring transparency, fairness, and compliance with </a:t>
            </a:r>
            <a:r>
              <a:rPr lang="en-US" b="1" dirty="0"/>
              <a:t>CMA Kuwait regulations</a:t>
            </a:r>
            <a:r>
              <a:rPr lang="en-US" dirty="0"/>
              <a:t>, Companies Law, and leading corporate governance standards.</a:t>
            </a:r>
          </a:p>
          <a:p>
            <a:r>
              <a:rPr lang="en-US" dirty="0"/>
              <a:t>The Committee plays a key role in promoting a high-performing Board and leadership team that can drive sustainable growth across the GCC digital infrastructure sector.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Authority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463180" y="2294395"/>
            <a:ext cx="6585034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derives its authority from the Board and operates within the framework of the Company’s Articles of Association, CMA laws, and this Charter.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It has unrestricted access to all information, management, and external advisors necessary to discharge its duties.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may engage independent advisors at the Company’s expense, subject to Board approval where required.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2563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Composition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2294395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The Committee shall consist of at least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three (3) non-executive directors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, the majority of whom must be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independent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, in accordance with CMA requirements.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The Committee Chair must be an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independent director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 and cannot serve as the Board Chair.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Members are appointed by the Board for a renewable term determined by the Board.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 panose="020B0004020202020204" pitchFamily="34" charset="0"/>
              </a:rPr>
              <a:t>The Board Secretary (or a designated secretary) shall act as the Committee Secretary and record meeting minutes.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56323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200" b="1" dirty="0"/>
              <a:t>4. Roles and Responsibilities</a:t>
            </a:r>
          </a:p>
          <a:p>
            <a:pPr>
              <a:buNone/>
            </a:pPr>
            <a:r>
              <a:rPr lang="en-US" sz="1200" b="1" dirty="0"/>
              <a:t>A. Board Composition &amp; Succession Planning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Regularly review the structure, size, and composition of the Board and recommend changes to ensure effectiveness, diversity, and alignment with strategic needs.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Oversee succession planning for the Board, the CEO, and other key leadership positions to ensure leadership continuity.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Define and update criteria for Board membership, including skills, experience, independence, diversity, and integrity.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Conduct Board composition gap analyses to ensure the Board has the required expertise in digital infrastructure, technology, finance, governance, and regional markets.</a:t>
            </a:r>
          </a:p>
          <a:p>
            <a:pPr algn="just">
              <a:buNone/>
            </a:pPr>
            <a:r>
              <a:rPr lang="en-US" sz="1200" b="1" dirty="0"/>
              <a:t>B. Nomination Process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Identify, evaluate, and recommend qualified candidates for Board and senior executive positions.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Oversee the nomination process to ensure transparency, objectivity, and alignment with governance best practices.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Ensure due diligence on candidates, including background checks, independence assessments, and conflict-of-interest evaluations.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Recommend the re-election or non-re-election of directors based on performance reviews and strategic requirements.</a:t>
            </a:r>
          </a:p>
          <a:p>
            <a:pPr algn="just">
              <a:buNone/>
            </a:pPr>
            <a:r>
              <a:rPr lang="en-US" sz="1200" b="1" dirty="0"/>
              <a:t>C. Board Performance &amp; Evaluation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Establish and oversee the annual evaluation process of the Board, its committees, individual directors, and key executives.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Review results of evaluations and recommend actions for improvement.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Oversee induction and ongoing training programs for directors to enhance their governance, financial, and sector-specific competencies.</a:t>
            </a:r>
          </a:p>
          <a:p>
            <a:pPr algn="just">
              <a:buNone/>
            </a:pPr>
            <a:r>
              <a:rPr lang="en-US" sz="1200" b="1" dirty="0"/>
              <a:t>D. Remuneration Policy &amp; Oversight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Develop and recommend a comprehensive </a:t>
            </a:r>
            <a:r>
              <a:rPr lang="en-US" sz="1200" b="1" dirty="0"/>
              <a:t>remuneration framework</a:t>
            </a:r>
            <a:r>
              <a:rPr lang="en-US" sz="1200" dirty="0"/>
              <a:t> covering the Board, executive management, and key employees.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Ensure remuneration policies are </a:t>
            </a:r>
            <a:r>
              <a:rPr lang="en-US" sz="1200" b="1" dirty="0"/>
              <a:t>competitive, performance-linked, transparent, and aligned</a:t>
            </a:r>
            <a:r>
              <a:rPr lang="en-US" sz="1200" dirty="0"/>
              <a:t> with the Company’s strategic objectives and risk appetite.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Review and recommend the CEO’s and executive management’s compensation packages, including fixed pay, performance bonuses, long-term incentives, and benefits.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Oversee disclosure of remuneration policies and actual remuneration in the Company’s annual governance report in compliance with </a:t>
            </a:r>
            <a:r>
              <a:rPr lang="en-US" sz="1200" b="1" dirty="0"/>
              <a:t>CMA disclosure requirements</a:t>
            </a:r>
            <a:r>
              <a:rPr lang="en-US" sz="12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Ensure remuneration structures </a:t>
            </a:r>
            <a:r>
              <a:rPr lang="en-US" sz="1200" b="1" dirty="0"/>
              <a:t>do not encourage excessive risk-taking</a:t>
            </a:r>
            <a:r>
              <a:rPr lang="en-US" sz="1200" dirty="0"/>
              <a:t> and promote long-term sustainable value creation.</a:t>
            </a:r>
          </a:p>
          <a:p>
            <a:pPr algn="just">
              <a:buNone/>
            </a:pPr>
            <a:r>
              <a:rPr lang="en-US" sz="1200" b="1" dirty="0"/>
              <a:t>E. Governance &amp; Regulatory Compliance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Ensure all nomination and remuneration processes comply with </a:t>
            </a:r>
            <a:r>
              <a:rPr lang="en-US" sz="1200" b="1" dirty="0"/>
              <a:t>CMA Corporate Governance Rules</a:t>
            </a:r>
            <a:r>
              <a:rPr lang="en-US" sz="1200" dirty="0"/>
              <a:t>, Kuwait Companies Law, and any other applicable GCC regulations.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200" dirty="0"/>
              <a:t>Monitor developments in governance and compensation trends, ensuring the Company’s policies remain current and aligned with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A607DEE2-CE42-7194-C88A-FE88D9B78ABC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64087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94169" y="2036327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shall meet at least </a:t>
            </a:r>
            <a:r>
              <a:rPr lang="en-US" b="1" dirty="0"/>
              <a:t>twice annually</a:t>
            </a:r>
            <a:r>
              <a:rPr lang="en-US" dirty="0"/>
              <a:t> and more frequently if required.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quorum shall consist of a </a:t>
            </a:r>
            <a:r>
              <a:rPr lang="en-US" b="1" dirty="0"/>
              <a:t>majority of members</a:t>
            </a:r>
            <a:r>
              <a:rPr lang="en-US" dirty="0"/>
              <a:t>, including at least one independent director.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may invite the CEO, CFO, HR Director, or external advisors to attend meetings (without voting rights).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Secretary shall circulate the agenda and supporting materials at least </a:t>
            </a:r>
            <a:r>
              <a:rPr lang="en-US" b="1" dirty="0"/>
              <a:t>five (5) business days</a:t>
            </a:r>
            <a:r>
              <a:rPr lang="en-US" dirty="0"/>
              <a:t> before each meeting and maintain proper minutes.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Reporting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E835286-9A19-BB4B-0CD5-1B8BE603E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868659"/>
            <a:ext cx="70046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report regularly to the Board on key findings, recommendations, and follow-up actions.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prepare an annual report on its activities, to be disclosed to shareholders as part of the governance report required by CMA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0C5D-5170-7207-8701-C0F4D4BE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3CDB64AB-62BE-99FB-E3A7-4AC7A90C235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8" imgH="408" progId="TCLayout.ActiveDocument.1">
                  <p:embed/>
                </p:oleObj>
              </mc:Choice>
              <mc:Fallback>
                <p:oleObj name="think-cell Slide" r:id="rId6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DB64AB-62BE-99FB-E3A7-4AC7A90C23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6E3FD86-0DBA-986E-B202-5D6244EFCE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717B10-C1DF-8D2A-DAD7-6882B0A23901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1FD5B74-CA6A-43FB-365D-C6F12D4B79F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22921" y="1032546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7. Evaluation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DC51641-BA44-A59B-C5B9-7F994FC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246" y="3029532"/>
            <a:ext cx="71737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This Charter shall be reviewed at least </a:t>
            </a:r>
            <a:r>
              <a:rPr lang="en-US" b="1" dirty="0"/>
              <a:t>once every two (2) years</a:t>
            </a:r>
            <a:r>
              <a:rPr lang="en-US" dirty="0"/>
              <a:t>, or earlier if required by regulatory changes or best practice developments. Amendments shall be approved by the Board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635BA86D-8688-8BDF-5F17-EA00F5E0F0C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22921" y="3194563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13. Charter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A69C02-420B-7FA5-FAAE-FBCC15628383}"/>
              </a:ext>
            </a:extLst>
          </p:cNvPr>
          <p:cNvSpPr txBox="1"/>
          <p:nvPr/>
        </p:nvSpPr>
        <p:spPr>
          <a:xfrm>
            <a:off x="4025246" y="999239"/>
            <a:ext cx="7173797" cy="120032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Committee shall conduct an annual self-assessment of its effectiveness.</a:t>
            </a:r>
          </a:p>
          <a:p>
            <a:pPr algn="just"/>
            <a:r>
              <a:rPr lang="en-US" dirty="0"/>
              <a:t>The results of the evaluation shall be reported to the Board, and improvement actions shall be tracked.</a:t>
            </a:r>
          </a:p>
        </p:txBody>
      </p:sp>
    </p:spTree>
    <p:extLst>
      <p:ext uri="{BB962C8B-B14F-4D97-AF65-F5344CB8AC3E}">
        <p14:creationId xmlns:p14="http://schemas.microsoft.com/office/powerpoint/2010/main" val="292615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2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11464</TotalTime>
  <Words>915</Words>
  <Application>Microsoft Office PowerPoint</Application>
  <PresentationFormat>Widescreen</PresentationFormat>
  <Paragraphs>71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Wingdings</vt:lpstr>
      <vt:lpstr>Calibri Light</vt:lpstr>
      <vt:lpstr>Arial</vt:lpstr>
      <vt:lpstr>Segoe UI</vt:lpstr>
      <vt:lpstr>Open Sans</vt:lpstr>
      <vt:lpstr>Aptos SemiBold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Nominations &amp; Remuneration Committee Charter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23</cp:revision>
  <dcterms:created xsi:type="dcterms:W3CDTF">2025-03-21T06:03:48Z</dcterms:created>
  <dcterms:modified xsi:type="dcterms:W3CDTF">2025-10-06T10:48:41Z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