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1"/>
  </p:notesMasterIdLst>
  <p:handoutMasterIdLst>
    <p:handoutMasterId r:id="rId22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15" r:id="rId15"/>
    <p:sldId id="1448943216" r:id="rId16"/>
    <p:sldId id="1448943206" r:id="rId17"/>
    <p:sldId id="1448943208" r:id="rId18"/>
    <p:sldId id="1448943213" r:id="rId19"/>
    <p:sldId id="3734" r:id="rId20"/>
  </p:sldIdLst>
  <p:sldSz cx="12192000" cy="6858000"/>
  <p:notesSz cx="7102475" cy="9388475"/>
  <p:embeddedFontLst>
    <p:embeddedFont>
      <p:font typeface="Aptos SemiBold" panose="020B0004020202020204" pitchFamily="34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C08C19-44A5-40A2-AC9E-278865E06B8D}" v="35" dt="2025-10-29T06:14:36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7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gs" Target="tags/tag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delSld modSld">
      <pc:chgData name="Nisreen Basiouny" userId="483efea3410121a7" providerId="LiveId" clId="{96616AA6-13D8-4E3E-9D16-1D49396CAFEF}" dt="2025-10-29T06:14:51.940" v="89" actId="47"/>
      <pc:docMkLst>
        <pc:docMk/>
      </pc:docMkLst>
      <pc:sldChg chg="modSp mod">
        <pc:chgData name="Nisreen Basiouny" userId="483efea3410121a7" providerId="LiveId" clId="{96616AA6-13D8-4E3E-9D16-1D49396CAFEF}" dt="2025-10-29T06:06:43.567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29T06:06:43.567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29T06:07:06.288" v="3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29T06:07:06.288" v="3" actId="13900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29T06:06:49.384" v="1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29T06:07:19.701" v="4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29T06:07:19.701" v="4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29T06:09:51.314" v="27" actId="20577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29T06:09:36.715" v="26" actId="404"/>
          <ac:spMkLst>
            <pc:docMk/>
            <pc:sldMk cId="214187892" sldId="1448943202"/>
            <ac:spMk id="3" creationId="{11AFB5DB-308D-CD0D-2E53-91432F65E45E}"/>
          </ac:spMkLst>
        </pc:spChg>
        <pc:spChg chg="mod">
          <ac:chgData name="Nisreen Basiouny" userId="483efea3410121a7" providerId="LiveId" clId="{96616AA6-13D8-4E3E-9D16-1D49396CAFEF}" dt="2025-10-29T06:09:51.314" v="27" actId="20577"/>
          <ac:spMkLst>
            <pc:docMk/>
            <pc:sldMk cId="214187892" sldId="1448943202"/>
            <ac:spMk id="17" creationId="{BA886AD5-E93D-E1F2-2C94-B85086C77502}"/>
          </ac:spMkLst>
        </pc:spChg>
      </pc:sldChg>
      <pc:sldChg chg="addSp delSp modSp mod">
        <pc:chgData name="Nisreen Basiouny" userId="483efea3410121a7" providerId="LiveId" clId="{96616AA6-13D8-4E3E-9D16-1D49396CAFEF}" dt="2025-10-29T06:08:30.441" v="16" actId="1076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29T06:07:40.100" v="5"/>
          <ac:spMkLst>
            <pc:docMk/>
            <pc:sldMk cId="3643358421" sldId="1448943203"/>
            <ac:spMk id="5" creationId="{85036143-6899-0A26-0392-4F21A5D50252}"/>
          </ac:spMkLst>
        </pc:spChg>
        <pc:spChg chg="mod">
          <ac:chgData name="Nisreen Basiouny" userId="483efea3410121a7" providerId="LiveId" clId="{96616AA6-13D8-4E3E-9D16-1D49396CAFEF}" dt="2025-10-29T06:07:50.573" v="6"/>
          <ac:spMkLst>
            <pc:docMk/>
            <pc:sldMk cId="3643358421" sldId="1448943203"/>
            <ac:spMk id="7" creationId="{09209E92-9B26-3853-78C9-CEC9F39251A1}"/>
          </ac:spMkLst>
        </pc:spChg>
        <pc:graphicFrameChg chg="del">
          <ac:chgData name="Nisreen Basiouny" userId="483efea3410121a7" providerId="LiveId" clId="{96616AA6-13D8-4E3E-9D16-1D49396CAFEF}" dt="2025-10-29T06:08:03.108" v="8" actId="478"/>
          <ac:graphicFrameMkLst>
            <pc:docMk/>
            <pc:sldMk cId="3643358421" sldId="1448943203"/>
            <ac:graphicFrameMk id="6" creationId="{F65D5CDE-3C9F-5271-3D76-833CC0444BF1}"/>
          </ac:graphicFrameMkLst>
        </pc:graphicFrameChg>
        <pc:graphicFrameChg chg="add mod modGraphic">
          <ac:chgData name="Nisreen Basiouny" userId="483efea3410121a7" providerId="LiveId" clId="{96616AA6-13D8-4E3E-9D16-1D49396CAFEF}" dt="2025-10-29T06:08:30.441" v="16" actId="1076"/>
          <ac:graphicFrameMkLst>
            <pc:docMk/>
            <pc:sldMk cId="3643358421" sldId="1448943203"/>
            <ac:graphicFrameMk id="8" creationId="{A132C760-C591-92B9-7D97-9CA3265F157D}"/>
          </ac:graphicFrameMkLst>
        </pc:graphicFrameChg>
      </pc:sldChg>
      <pc:sldChg chg="addSp delSp modSp mod">
        <pc:chgData name="Nisreen Basiouny" userId="483efea3410121a7" providerId="LiveId" clId="{96616AA6-13D8-4E3E-9D16-1D49396CAFEF}" dt="2025-10-29T06:10:58.071" v="36" actId="13900"/>
        <pc:sldMkLst>
          <pc:docMk/>
          <pc:sldMk cId="813943183" sldId="1448943205"/>
        </pc:sldMkLst>
        <pc:spChg chg="add mod">
          <ac:chgData name="Nisreen Basiouny" userId="483efea3410121a7" providerId="LiveId" clId="{96616AA6-13D8-4E3E-9D16-1D49396CAFEF}" dt="2025-10-29T06:10:58.071" v="36" actId="13900"/>
          <ac:spMkLst>
            <pc:docMk/>
            <pc:sldMk cId="813943183" sldId="1448943205"/>
            <ac:spMk id="3" creationId="{699E87D1-E8C8-AE9A-37F3-0E7D9BDD906F}"/>
          </ac:spMkLst>
        </pc:spChg>
        <pc:spChg chg="mod">
          <ac:chgData name="Nisreen Basiouny" userId="483efea3410121a7" providerId="LiveId" clId="{96616AA6-13D8-4E3E-9D16-1D49396CAFEF}" dt="2025-10-29T06:10:11.854" v="28"/>
          <ac:spMkLst>
            <pc:docMk/>
            <pc:sldMk cId="813943183" sldId="1448943205"/>
            <ac:spMk id="5" creationId="{D33A84AB-4302-BA44-9FAE-E96391EDE7BD}"/>
          </ac:spMkLst>
        </pc:spChg>
        <pc:spChg chg="del">
          <ac:chgData name="Nisreen Basiouny" userId="483efea3410121a7" providerId="LiveId" clId="{96616AA6-13D8-4E3E-9D16-1D49396CAFEF}" dt="2025-10-29T06:10:26.286" v="30" actId="478"/>
          <ac:spMkLst>
            <pc:docMk/>
            <pc:sldMk cId="813943183" sldId="1448943205"/>
            <ac:spMk id="7" creationId="{286454E8-EC4E-AE42-2348-AE36394A91DB}"/>
          </ac:spMkLst>
        </pc:spChg>
      </pc:sldChg>
      <pc:sldChg chg="modSp mod">
        <pc:chgData name="Nisreen Basiouny" userId="483efea3410121a7" providerId="LiveId" clId="{96616AA6-13D8-4E3E-9D16-1D49396CAFEF}" dt="2025-10-29T06:13:46.131" v="68"/>
        <pc:sldMkLst>
          <pc:docMk/>
          <pc:sldMk cId="1334453509" sldId="1448943206"/>
        </pc:sldMkLst>
        <pc:spChg chg="mod">
          <ac:chgData name="Nisreen Basiouny" userId="483efea3410121a7" providerId="LiveId" clId="{96616AA6-13D8-4E3E-9D16-1D49396CAFEF}" dt="2025-10-29T06:13:37.638" v="67"/>
          <ac:spMkLst>
            <pc:docMk/>
            <pc:sldMk cId="1334453509" sldId="1448943206"/>
            <ac:spMk id="5" creationId="{91EB83D0-876F-E9A2-7FD7-D66C6B3DB0FE}"/>
          </ac:spMkLst>
        </pc:spChg>
        <pc:spChg chg="mod">
          <ac:chgData name="Nisreen Basiouny" userId="483efea3410121a7" providerId="LiveId" clId="{96616AA6-13D8-4E3E-9D16-1D49396CAFEF}" dt="2025-10-29T06:13:46.131" v="68"/>
          <ac:spMkLst>
            <pc:docMk/>
            <pc:sldMk cId="1334453509" sldId="1448943206"/>
            <ac:spMk id="7" creationId="{81BDF020-D1F4-1B76-C1B3-CA099E722434}"/>
          </ac:spMkLst>
        </pc:spChg>
      </pc:sldChg>
      <pc:sldChg chg="addSp delSp modSp mod">
        <pc:chgData name="Nisreen Basiouny" userId="483efea3410121a7" providerId="LiveId" clId="{96616AA6-13D8-4E3E-9D16-1D49396CAFEF}" dt="2025-10-29T06:14:42.923" v="86" actId="13900"/>
        <pc:sldMkLst>
          <pc:docMk/>
          <pc:sldMk cId="3891554122" sldId="1448943208"/>
        </pc:sldMkLst>
        <pc:spChg chg="add del">
          <ac:chgData name="Nisreen Basiouny" userId="483efea3410121a7" providerId="LiveId" clId="{96616AA6-13D8-4E3E-9D16-1D49396CAFEF}" dt="2025-10-29T06:14:17.429" v="74" actId="478"/>
          <ac:spMkLst>
            <pc:docMk/>
            <pc:sldMk cId="3891554122" sldId="1448943208"/>
            <ac:spMk id="3" creationId="{99734970-02B1-D254-7385-E825CCDC394F}"/>
          </ac:spMkLst>
        </pc:spChg>
        <pc:spChg chg="mod">
          <ac:chgData name="Nisreen Basiouny" userId="483efea3410121a7" providerId="LiveId" clId="{96616AA6-13D8-4E3E-9D16-1D49396CAFEF}" dt="2025-10-29T06:13:59.147" v="69"/>
          <ac:spMkLst>
            <pc:docMk/>
            <pc:sldMk cId="3891554122" sldId="1448943208"/>
            <ac:spMk id="5" creationId="{CA8BB5DE-FD24-F888-4346-05C16E66E469}"/>
          </ac:spMkLst>
        </pc:spChg>
        <pc:spChg chg="add del mod">
          <ac:chgData name="Nisreen Basiouny" userId="483efea3410121a7" providerId="LiveId" clId="{96616AA6-13D8-4E3E-9D16-1D49396CAFEF}" dt="2025-10-29T06:14:42.923" v="86" actId="13900"/>
          <ac:spMkLst>
            <pc:docMk/>
            <pc:sldMk cId="3891554122" sldId="1448943208"/>
            <ac:spMk id="6" creationId="{F8FC43E0-1782-4133-A8EE-9BFD62B22B30}"/>
          </ac:spMkLst>
        </pc:spChg>
      </pc:sldChg>
      <pc:sldChg chg="del">
        <pc:chgData name="Nisreen Basiouny" userId="483efea3410121a7" providerId="LiveId" clId="{96616AA6-13D8-4E3E-9D16-1D49396CAFEF}" dt="2025-10-29T06:14:45.917" v="87" actId="47"/>
        <pc:sldMkLst>
          <pc:docMk/>
          <pc:sldMk cId="80638881" sldId="1448943209"/>
        </pc:sldMkLst>
      </pc:sldChg>
      <pc:sldChg chg="del">
        <pc:chgData name="Nisreen Basiouny" userId="483efea3410121a7" providerId="LiveId" clId="{96616AA6-13D8-4E3E-9D16-1D49396CAFEF}" dt="2025-10-29T06:14:49.074" v="88" actId="47"/>
        <pc:sldMkLst>
          <pc:docMk/>
          <pc:sldMk cId="1186284626" sldId="1448943211"/>
        </pc:sldMkLst>
      </pc:sldChg>
      <pc:sldChg chg="del">
        <pc:chgData name="Nisreen Basiouny" userId="483efea3410121a7" providerId="LiveId" clId="{96616AA6-13D8-4E3E-9D16-1D49396CAFEF}" dt="2025-10-29T06:14:51.940" v="89" actId="47"/>
        <pc:sldMkLst>
          <pc:docMk/>
          <pc:sldMk cId="2690007274" sldId="1448943212"/>
        </pc:sldMkLst>
      </pc:sldChg>
      <pc:sldChg chg="addSp delSp modSp mod">
        <pc:chgData name="Nisreen Basiouny" userId="483efea3410121a7" providerId="LiveId" clId="{96616AA6-13D8-4E3E-9D16-1D49396CAFEF}" dt="2025-10-29T06:12:20.570" v="47" actId="13900"/>
        <pc:sldMkLst>
          <pc:docMk/>
          <pc:sldMk cId="2836186646" sldId="1448943215"/>
        </pc:sldMkLst>
        <pc:spChg chg="mod">
          <ac:chgData name="Nisreen Basiouny" userId="483efea3410121a7" providerId="LiveId" clId="{96616AA6-13D8-4E3E-9D16-1D49396CAFEF}" dt="2025-10-29T06:11:53.090" v="37"/>
          <ac:spMkLst>
            <pc:docMk/>
            <pc:sldMk cId="2836186646" sldId="1448943215"/>
            <ac:spMk id="5" creationId="{64A3F630-A123-29C2-8155-8ED42F0DBB04}"/>
          </ac:spMkLst>
        </pc:spChg>
        <pc:spChg chg="del">
          <ac:chgData name="Nisreen Basiouny" userId="483efea3410121a7" providerId="LiveId" clId="{96616AA6-13D8-4E3E-9D16-1D49396CAFEF}" dt="2025-10-29T06:11:55.015" v="38" actId="478"/>
          <ac:spMkLst>
            <pc:docMk/>
            <pc:sldMk cId="2836186646" sldId="1448943215"/>
            <ac:spMk id="7" creationId="{D59D3646-132A-DB9D-4B24-E2D532C45B5B}"/>
          </ac:spMkLst>
        </pc:spChg>
        <pc:graphicFrameChg chg="del">
          <ac:chgData name="Nisreen Basiouny" userId="483efea3410121a7" providerId="LiveId" clId="{96616AA6-13D8-4E3E-9D16-1D49396CAFEF}" dt="2025-10-29T06:12:00.911" v="39" actId="478"/>
          <ac:graphicFrameMkLst>
            <pc:docMk/>
            <pc:sldMk cId="2836186646" sldId="1448943215"/>
            <ac:graphicFrameMk id="3" creationId="{F85F49B8-52DF-59C0-A858-01F912F7F483}"/>
          </ac:graphicFrameMkLst>
        </pc:graphicFrameChg>
        <pc:graphicFrameChg chg="add mod modGraphic">
          <ac:chgData name="Nisreen Basiouny" userId="483efea3410121a7" providerId="LiveId" clId="{96616AA6-13D8-4E3E-9D16-1D49396CAFEF}" dt="2025-10-29T06:12:20.570" v="47" actId="13900"/>
          <ac:graphicFrameMkLst>
            <pc:docMk/>
            <pc:sldMk cId="2836186646" sldId="1448943215"/>
            <ac:graphicFrameMk id="9" creationId="{4FC5C93A-DF98-0CB7-A99E-AF5C6752ADAB}"/>
          </ac:graphicFrameMkLst>
        </pc:graphicFrameChg>
      </pc:sldChg>
      <pc:sldChg chg="addSp delSp modSp mod">
        <pc:chgData name="Nisreen Basiouny" userId="483efea3410121a7" providerId="LiveId" clId="{96616AA6-13D8-4E3E-9D16-1D49396CAFEF}" dt="2025-10-29T06:13:24.222" v="64" actId="2711"/>
        <pc:sldMkLst>
          <pc:docMk/>
          <pc:sldMk cId="3352167812" sldId="1448943216"/>
        </pc:sldMkLst>
        <pc:spChg chg="mod">
          <ac:chgData name="Nisreen Basiouny" userId="483efea3410121a7" providerId="LiveId" clId="{96616AA6-13D8-4E3E-9D16-1D49396CAFEF}" dt="2025-10-29T06:12:41.222" v="49" actId="20577"/>
          <ac:spMkLst>
            <pc:docMk/>
            <pc:sldMk cId="3352167812" sldId="1448943216"/>
            <ac:spMk id="5" creationId="{F6E5D4A5-62C2-A516-D914-EF66F0AF4D63}"/>
          </ac:spMkLst>
        </pc:spChg>
        <pc:spChg chg="add">
          <ac:chgData name="Nisreen Basiouny" userId="483efea3410121a7" providerId="LiveId" clId="{96616AA6-13D8-4E3E-9D16-1D49396CAFEF}" dt="2025-10-29T06:12:53.453" v="52"/>
          <ac:spMkLst>
            <pc:docMk/>
            <pc:sldMk cId="3352167812" sldId="1448943216"/>
            <ac:spMk id="6" creationId="{D3612BDB-4E03-FD8C-AB39-DA3EE49C5A0A}"/>
          </ac:spMkLst>
        </pc:spChg>
        <pc:spChg chg="del mod">
          <ac:chgData name="Nisreen Basiouny" userId="483efea3410121a7" providerId="LiveId" clId="{96616AA6-13D8-4E3E-9D16-1D49396CAFEF}" dt="2025-10-29T06:13:00.470" v="55" actId="478"/>
          <ac:spMkLst>
            <pc:docMk/>
            <pc:sldMk cId="3352167812" sldId="1448943216"/>
            <ac:spMk id="8" creationId="{002EE254-44E9-C5BB-C12C-CEDA1142BE92}"/>
          </ac:spMkLst>
        </pc:spChg>
        <pc:spChg chg="add mod">
          <ac:chgData name="Nisreen Basiouny" userId="483efea3410121a7" providerId="LiveId" clId="{96616AA6-13D8-4E3E-9D16-1D49396CAFEF}" dt="2025-10-29T06:13:24.222" v="64" actId="2711"/>
          <ac:spMkLst>
            <pc:docMk/>
            <pc:sldMk cId="3352167812" sldId="1448943216"/>
            <ac:spMk id="9" creationId="{94AC864B-B40C-0192-22D3-9DC9D769541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29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419F-06E2-CA75-F0BB-4795DB6C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5C16A-F787-C210-FCD0-0C64A239F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2041-B210-D585-0712-FDE5F13FB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3D98-B3BF-7350-1230-36D891B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71C6A-2546-2330-FF2F-84E59BE8E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BE864-D0CF-7289-9892-72A4E8809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BC3CB-0342-3D47-DB2A-9A1F473F3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7A419-D928-ED53-66B3-B2FC18233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55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61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10234498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</a:t>
            </a:r>
            <a:r>
              <a:rPr lang="en-US" b="1" dirty="0"/>
              <a:t>Code of Conduct &amp; Ethics Policy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Code of Conduct &amp; Ethics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341632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 algn="just">
              <a:buNone/>
            </a:pPr>
            <a:r>
              <a:rPr lang="en-US" dirty="0"/>
              <a:t>This </a:t>
            </a:r>
            <a:r>
              <a:rPr lang="en-US" b="1" dirty="0"/>
              <a:t>Code of Conduct &amp; Ethics Policy</a:t>
            </a:r>
            <a:r>
              <a:rPr lang="en-US" dirty="0"/>
              <a:t> (“the Code”) defines the ethical standards, professional principles, and behavioral expectations for all directors, officers, employees, and representatives of </a:t>
            </a:r>
            <a:r>
              <a:rPr lang="en-US" b="1" dirty="0"/>
              <a:t>Digitus Group K.S.C.P.</a:t>
            </a:r>
            <a:r>
              <a:rPr lang="en-US" dirty="0"/>
              <a:t> (“the Company”).</a:t>
            </a:r>
          </a:p>
          <a:p>
            <a:pPr algn="just">
              <a:buNone/>
            </a:pPr>
            <a:r>
              <a:rPr lang="en-US" dirty="0"/>
              <a:t>The Code reflects the Company’s unwavering commitment to </a:t>
            </a:r>
            <a:r>
              <a:rPr lang="en-US" b="1" dirty="0"/>
              <a:t>integrity, transparency, fairness, and accountability</a:t>
            </a:r>
            <a:r>
              <a:rPr lang="en-US" dirty="0"/>
              <a:t> in all aspects of its operations, in line with its role as a </a:t>
            </a:r>
            <a:r>
              <a:rPr lang="en-US" b="1" dirty="0"/>
              <a:t>publicly listed Kuwaiti company</a:t>
            </a:r>
            <a:r>
              <a:rPr lang="en-US" dirty="0"/>
              <a:t> specializing in </a:t>
            </a:r>
            <a:r>
              <a:rPr lang="en-US" b="1" dirty="0"/>
              <a:t>digital infrastructure, data centers, ICT, and connectivity solutions</a:t>
            </a:r>
            <a:r>
              <a:rPr lang="en-US" dirty="0"/>
              <a:t> across the GCC.</a:t>
            </a:r>
          </a:p>
          <a:p>
            <a:pPr algn="just">
              <a:buNone/>
            </a:pPr>
            <a:r>
              <a:rPr lang="en-US" dirty="0"/>
              <a:t>It serves as the foundation for </a:t>
            </a:r>
            <a:r>
              <a:rPr lang="en-US" b="1" dirty="0"/>
              <a:t>corporate integrity and ethical culture</a:t>
            </a:r>
            <a:r>
              <a:rPr lang="en-US" dirty="0"/>
              <a:t>, ensuring compliance with: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Capital Markets Authority (CMA)</a:t>
            </a:r>
            <a:r>
              <a:rPr lang="en-US" dirty="0"/>
              <a:t> Corporate Governance Rules;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Kuwait Companies Law</a:t>
            </a:r>
            <a:r>
              <a:rPr lang="en-US" dirty="0"/>
              <a:t>; and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Company’s internal governance and compliance frameworks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286232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This Code aims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Establish a clear ethical framework for professional conduct across all levels of the organization.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Promote honesty, respect, and accountability in all dealings.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Prevent misconduct, conflicts of interest, bribery, and corruption.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Reinforce shareholder and stakeholder trust in the Company’s integrity.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Ensure compliance with all applicable laws, regulations, and governance policies.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4029076" y="259783"/>
            <a:ext cx="7553323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980" y="2851919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Core Ethical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236465" y="259783"/>
            <a:ext cx="6094562" cy="36933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Digitus Group upholds the following principles::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132C760-C591-92B9-7D97-9CA3265F1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429863"/>
              </p:ext>
            </p:extLst>
          </p:nvPr>
        </p:nvGraphicFramePr>
        <p:xfrm>
          <a:off x="4238917" y="1202400"/>
          <a:ext cx="7343482" cy="4453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671741">
                  <a:extLst>
                    <a:ext uri="{9D8B030D-6E8A-4147-A177-3AD203B41FA5}">
                      <a16:colId xmlns:a16="http://schemas.microsoft.com/office/drawing/2014/main" val="4058334841"/>
                    </a:ext>
                  </a:extLst>
                </a:gridCol>
                <a:gridCol w="3671741">
                  <a:extLst>
                    <a:ext uri="{9D8B030D-6E8A-4147-A177-3AD203B41FA5}">
                      <a16:colId xmlns:a16="http://schemas.microsoft.com/office/drawing/2014/main" val="2308110532"/>
                    </a:ext>
                  </a:extLst>
                </a:gridCol>
              </a:tblGrid>
              <a:tr h="950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Principle</a:t>
                      </a:r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Description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2216862893"/>
                  </a:ext>
                </a:extLst>
              </a:tr>
              <a:tr h="3469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Integrity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Act with honesty, fairness, and transparency in all business dealings.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164150288"/>
                  </a:ext>
                </a:extLst>
              </a:tr>
              <a:tr h="3049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Accountability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Accept responsibility for actions and decisions.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2283372745"/>
                  </a:ext>
                </a:extLst>
              </a:tr>
              <a:tr h="3469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Compliance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Adhere to all applicable laws, regulations, and internal policies.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707933745"/>
                  </a:ext>
                </a:extLst>
              </a:tr>
              <a:tr h="5568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Respect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Treat colleagues, customers, partners, and stakeholders with dignity and professionalism.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707353870"/>
                  </a:ext>
                </a:extLst>
              </a:tr>
              <a:tr h="388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Confidentiality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Protect the Company’s proprietary and sensitive information.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2694159646"/>
                  </a:ext>
                </a:extLst>
              </a:tr>
              <a:tr h="4308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Objectivity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Make decisions based on merit and corporate interest, free from bias or personal influence.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1137086329"/>
                  </a:ext>
                </a:extLst>
              </a:tr>
              <a:tr h="5988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Sustainability</a:t>
                      </a:r>
                      <a:endParaRPr lang="en-US" sz="1600"/>
                    </a:p>
                  </a:txBody>
                  <a:tcPr marL="8011" marR="8011" marT="4005" marB="400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Conduct business responsibly, promoting environmental, social, and governance (ESG) principles.</a:t>
                      </a:r>
                    </a:p>
                  </a:txBody>
                  <a:tcPr marL="8011" marR="8011" marT="4005" marB="4005" anchor="ctr"/>
                </a:tc>
                <a:extLst>
                  <a:ext uri="{0D108BD9-81ED-4DB2-BD59-A6C34878D82A}">
                    <a16:rowId xmlns:a16="http://schemas.microsoft.com/office/drawing/2014/main" val="143759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84355" y="196793"/>
            <a:ext cx="11900807" cy="627864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Conduct Standards</a:t>
            </a:r>
          </a:p>
          <a:p>
            <a:pPr algn="just">
              <a:buNone/>
            </a:pPr>
            <a:r>
              <a:rPr lang="en-US" sz="1200" b="1" dirty="0"/>
              <a:t>A. Compliance with Laws and Regulations</a:t>
            </a:r>
          </a:p>
          <a:p>
            <a:pPr algn="just">
              <a:buNone/>
            </a:pPr>
            <a:r>
              <a:rPr lang="en-US" sz="1200" dirty="0"/>
              <a:t>All directors, executives, and employees must comply with: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The </a:t>
            </a:r>
            <a:r>
              <a:rPr lang="en-US" sz="1200" b="1" dirty="0"/>
              <a:t>laws and regulations</a:t>
            </a:r>
            <a:r>
              <a:rPr lang="en-US" sz="1200" dirty="0"/>
              <a:t> of the countries where the Company operates;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b="1" dirty="0"/>
              <a:t>CMA and Boursa Kuwait</a:t>
            </a:r>
            <a:r>
              <a:rPr lang="en-US" sz="1200" dirty="0"/>
              <a:t> listing rules; and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b="1" dirty="0"/>
              <a:t>Internal corporate governance policies</a:t>
            </a:r>
            <a:r>
              <a:rPr lang="en-US" sz="1200" dirty="0"/>
              <a:t> including Disclosure, Conflict of Interest, and Whistleblowing policies.</a:t>
            </a:r>
          </a:p>
          <a:p>
            <a:pPr algn="just">
              <a:buNone/>
            </a:pPr>
            <a:r>
              <a:rPr lang="en-US" sz="1200" b="1" dirty="0"/>
              <a:t>B. Fair Dealing and Anti-Corruption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The Company maintains a </a:t>
            </a:r>
            <a:r>
              <a:rPr lang="en-US" sz="1200" b="1" dirty="0"/>
              <a:t>zero-tolerance policy</a:t>
            </a:r>
            <a:r>
              <a:rPr lang="en-US" sz="1200" dirty="0"/>
              <a:t> toward bribery, corruption, facilitation payments, and unethical inducements.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Employees and Board members must </a:t>
            </a:r>
            <a:r>
              <a:rPr lang="en-US" sz="1200" b="1" dirty="0"/>
              <a:t>not offer, solicit, or accept bribes or gifts</a:t>
            </a:r>
            <a:r>
              <a:rPr lang="en-US" sz="1200" dirty="0"/>
              <a:t> that could influence business judgment.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All gifts and hospitality must be </a:t>
            </a:r>
            <a:r>
              <a:rPr lang="en-US" sz="1200" b="1" dirty="0"/>
              <a:t>reasonable, infrequent, and transparently reported</a:t>
            </a:r>
            <a:r>
              <a:rPr lang="en-US" sz="1200" dirty="0"/>
              <a:t> in accordance with internal approval thresholds.</a:t>
            </a:r>
          </a:p>
          <a:p>
            <a:pPr algn="just">
              <a:buNone/>
            </a:pPr>
            <a:r>
              <a:rPr lang="en-US" sz="1200" b="1" dirty="0"/>
              <a:t>C. Avoidance of Conflicts of Interest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All individuals must avoid situations where personal interests conflict or appear to conflict with Company interests.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Conflicts must be disclosed in line with the </a:t>
            </a:r>
            <a:r>
              <a:rPr lang="en-US" sz="1200" b="1" dirty="0"/>
              <a:t>Conflict of Interest Policy</a:t>
            </a:r>
            <a:r>
              <a:rPr lang="en-US" sz="12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No employee or director may engage in competing businesses or transactions without Board authorization.</a:t>
            </a:r>
          </a:p>
          <a:p>
            <a:pPr algn="just">
              <a:buNone/>
            </a:pPr>
            <a:r>
              <a:rPr lang="en-US" sz="1200" b="1" dirty="0"/>
              <a:t>D. Confidentiality and Data Protection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Company data, trade secrets, and confidential information must be safeguarded at all times.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Disclosure of such information is permitted only when legally required or formally authorized.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All employees must comply with </a:t>
            </a:r>
            <a:r>
              <a:rPr lang="en-US" sz="1200" b="1" dirty="0"/>
              <a:t>data protection and cybersecurity policies</a:t>
            </a:r>
            <a:r>
              <a:rPr lang="en-US" sz="1200" dirty="0"/>
              <a:t>, particularly given the Company’s digital infrastructure operations.</a:t>
            </a:r>
          </a:p>
          <a:p>
            <a:pPr algn="just">
              <a:buNone/>
            </a:pPr>
            <a:r>
              <a:rPr lang="en-US" sz="1200" b="1" dirty="0"/>
              <a:t>E. Protection of Assets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All assets—tangible and intangible—must be used responsibly and solely for legitimate business purposes.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Misuse, theft, or waste of corporate resources is strictly prohibited.</a:t>
            </a:r>
          </a:p>
          <a:p>
            <a:pPr algn="just">
              <a:buNone/>
            </a:pPr>
            <a:r>
              <a:rPr lang="en-US" sz="1200" b="1" dirty="0"/>
              <a:t>F. Insider Information and Trading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Directors, executives, and employees with access to </a:t>
            </a:r>
            <a:r>
              <a:rPr lang="en-US" sz="1200" b="1" dirty="0"/>
              <a:t>non-public material information</a:t>
            </a:r>
            <a:r>
              <a:rPr lang="en-US" sz="1200" dirty="0"/>
              <a:t> must not buy, sell, or trade Company securities until such information is publicly disclosed.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The </a:t>
            </a:r>
            <a:r>
              <a:rPr lang="en-US" sz="1200" b="1" dirty="0"/>
              <a:t>Insider Trading and Disclosure Policy</a:t>
            </a:r>
            <a:r>
              <a:rPr lang="en-US" sz="1200" dirty="0"/>
              <a:t> must be strictly observed.</a:t>
            </a:r>
          </a:p>
          <a:p>
            <a:pPr algn="just">
              <a:buNone/>
            </a:pPr>
            <a:r>
              <a:rPr lang="en-US" sz="1200" b="1" dirty="0"/>
              <a:t>G. Workplace Conduct and Culture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The Company fosters an inclusive, safe, and respectful workplace free from discrimination, harassment, and retaliation.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Employees must treat one another with dignity and maintain professionalism at all times.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Any form of verbal, physical, or psychological abuse is unacceptable.</a:t>
            </a:r>
          </a:p>
          <a:p>
            <a:pPr algn="just">
              <a:buNone/>
            </a:pPr>
            <a:r>
              <a:rPr lang="en-US" sz="1200" b="1" dirty="0"/>
              <a:t>H. Environmental, Social, and Governance (ESG) Responsibility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The Company integrates ESG principles into its operations, including responsible environmental practices, fair labor standards, and ethical supply chain management.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All employees are expected to contribute to sustainable operations and community responsibility initiatives.</a:t>
            </a:r>
          </a:p>
          <a:p>
            <a:pPr algn="just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Reporting Misconduct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99E87D1-E8C8-AE9A-37F3-0E7D9BDD9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5501" y="1671860"/>
            <a:ext cx="743774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Employees and stakeholders are encouraged to report any suspected violation of this Code through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Whistleblowing Channel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established by the Company.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Reports may be made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confidentially and without fear of retaliation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Compliance and Internal Audit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departments are responsible for investigating reported violations and ensuring corrective measures.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Retaliation against whistleblowers will lead to disciplinary and legal consequences.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F3BC-0718-7D1E-634E-76B4BD53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EAD5A65-FCAF-DA4E-B7F5-B6FDA4863B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EAD5A65-FCAF-DA4E-B7F5-B6FDA4863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CBA417-B380-BF4B-94F0-A01AD9F17E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61D98-B692-CD9C-56DE-FE568B09C86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4A3F630-A123-29C2-8155-8ED42F0DBB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438526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 Roles and Responsibilities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FC5C93A-DF98-0CB7-A99E-AF5C6752A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951500"/>
              </p:ext>
            </p:extLst>
          </p:nvPr>
        </p:nvGraphicFramePr>
        <p:xfrm>
          <a:off x="4747038" y="1567968"/>
          <a:ext cx="6159774" cy="372206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079887">
                  <a:extLst>
                    <a:ext uri="{9D8B030D-6E8A-4147-A177-3AD203B41FA5}">
                      <a16:colId xmlns:a16="http://schemas.microsoft.com/office/drawing/2014/main" val="4143359006"/>
                    </a:ext>
                  </a:extLst>
                </a:gridCol>
                <a:gridCol w="3079887">
                  <a:extLst>
                    <a:ext uri="{9D8B030D-6E8A-4147-A177-3AD203B41FA5}">
                      <a16:colId xmlns:a16="http://schemas.microsoft.com/office/drawing/2014/main" val="2269118392"/>
                    </a:ext>
                  </a:extLst>
                </a:gridCol>
              </a:tblGrid>
              <a:tr h="75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Role</a:t>
                      </a:r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Responsibility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2135171528"/>
                  </a:ext>
                </a:extLst>
              </a:tr>
              <a:tr h="300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Board of Directors</a:t>
                      </a:r>
                      <a:endParaRPr lang="en-US" sz="1600"/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/>
                        <a:t>Ensures adherence to ethical standards, approves the Code, and oversees compliance.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100867154"/>
                  </a:ext>
                </a:extLst>
              </a:tr>
              <a:tr h="2685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Executive Management</a:t>
                      </a:r>
                      <a:endParaRPr lang="en-US" sz="1600"/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/>
                        <a:t>Promotes ethical culture and ensures employees understand their obligations.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3975626576"/>
                  </a:ext>
                </a:extLst>
              </a:tr>
              <a:tr h="236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Compliance Function</a:t>
                      </a:r>
                      <a:endParaRPr lang="en-US" sz="1600"/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/>
                        <a:t>Monitors adherence, provides guidance, and coordinates training.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202074715"/>
                  </a:ext>
                </a:extLst>
              </a:tr>
              <a:tr h="2685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Internal Audit</a:t>
                      </a:r>
                      <a:endParaRPr lang="en-US" sz="1600"/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/>
                        <a:t>Reviews the effectiveness of implementation and reporting mechanisms.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2879937961"/>
                  </a:ext>
                </a:extLst>
              </a:tr>
              <a:tr h="2363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All Employees</a:t>
                      </a:r>
                      <a:endParaRPr lang="en-US" sz="1600"/>
                    </a:p>
                  </a:txBody>
                  <a:tcPr marL="10743" marR="10743" marT="5372" marB="5372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Uphold ethical behavior and report violations without delay.</a:t>
                      </a:r>
                    </a:p>
                  </a:txBody>
                  <a:tcPr marL="10743" marR="10743" marT="5372" marB="5372" anchor="ctr"/>
                </a:tc>
                <a:extLst>
                  <a:ext uri="{0D108BD9-81ED-4DB2-BD59-A6C34878D82A}">
                    <a16:rowId xmlns:a16="http://schemas.microsoft.com/office/drawing/2014/main" val="3621395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1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06B69-99FC-7EFC-00B9-DD64AD50C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2D0D449A-7397-41A9-038A-0DF543E47B6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0D449A-7397-41A9-038A-0DF543E47B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6E995E3-AC1F-2B62-0DCD-94F6604C9F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1AEA21-843D-BDA5-F44A-70D6B613ACEA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F6E5D4A5-62C2-A516-D914-EF66F0AF4D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438526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Training and Awareness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4AC864B-B40C-0192-22D3-9DC9D7695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450" y="2043619"/>
            <a:ext cx="693670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Company shall conduct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periodic ethics and compliance training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for all employees and new hires.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Directors and senior management shall receive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specialized governance and ethics orientation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Annual acknowledgment of compliance with this Code shall be required from all employees and Board members.</a:t>
            </a:r>
          </a:p>
        </p:txBody>
      </p:sp>
    </p:spTree>
    <p:extLst>
      <p:ext uri="{BB962C8B-B14F-4D97-AF65-F5344CB8AC3E}">
        <p14:creationId xmlns:p14="http://schemas.microsoft.com/office/powerpoint/2010/main" val="335216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Breaches and Disciplinary Actions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1BDF020-D1F4-1B76-C1B3-CA099E722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7" y="2371499"/>
            <a:ext cx="770346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dirty="0"/>
              <a:t>Any violation of this Code may result in disciplinary action, up to and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Written warning or suspension;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Termination of employment or directorship;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Referral to law enforcement or regulatory authorities; and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Disclosure to the </a:t>
            </a:r>
            <a:r>
              <a:rPr lang="en-US" b="1" dirty="0"/>
              <a:t>CMA</a:t>
            </a:r>
            <a:r>
              <a:rPr lang="en-US" dirty="0"/>
              <a:t> if the breach constitutes a regulatory violation.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Oversight and Monitoring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8FC43E0-1782-4133-A8EE-9BFD62B22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255" y="2268487"/>
            <a:ext cx="754772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Audit Committee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Compliance Department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jointly oversee the implementation of this Code.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Annual reports on ethics and compliance shall be submitted to the Board.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Internal Audit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function will periodically review compliance processes and recommend improvements.</a:t>
            </a:r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11644</TotalTime>
  <Words>1111</Words>
  <Application>Microsoft Office PowerPoint</Application>
  <PresentationFormat>Widescreen</PresentationFormat>
  <Paragraphs>119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Calibri Light</vt:lpstr>
      <vt:lpstr>Aptos SemiBold</vt:lpstr>
      <vt:lpstr>Open Sans</vt:lpstr>
      <vt:lpstr>Wingdings</vt:lpstr>
      <vt:lpstr>Arial</vt:lpstr>
      <vt:lpstr>Segoe UI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Code of Conduct &amp; Ethics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34</cp:revision>
  <dcterms:created xsi:type="dcterms:W3CDTF">2025-03-21T06:03:48Z</dcterms:created>
  <dcterms:modified xsi:type="dcterms:W3CDTF">2025-10-29T06:14:55Z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